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6" r:id="rId2"/>
    <p:sldId id="267" r:id="rId3"/>
    <p:sldId id="257" r:id="rId4"/>
    <p:sldId id="258" r:id="rId5"/>
    <p:sldId id="274" r:id="rId6"/>
    <p:sldId id="276" r:id="rId7"/>
    <p:sldId id="277" r:id="rId8"/>
    <p:sldId id="275" r:id="rId9"/>
    <p:sldId id="278" r:id="rId10"/>
    <p:sldId id="279" r:id="rId11"/>
    <p:sldId id="259" r:id="rId12"/>
    <p:sldId id="260" r:id="rId13"/>
    <p:sldId id="261" r:id="rId14"/>
    <p:sldId id="262" r:id="rId15"/>
    <p:sldId id="263" r:id="rId16"/>
    <p:sldId id="268" r:id="rId17"/>
    <p:sldId id="265" r:id="rId18"/>
    <p:sldId id="273" r:id="rId19"/>
    <p:sldId id="269" r:id="rId20"/>
    <p:sldId id="270" r:id="rId21"/>
    <p:sldId id="271" r:id="rId22"/>
    <p:sldId id="272" r:id="rId23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9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4689AB-1F2D-5E44-8739-EE20893F0550}" type="doc">
      <dgm:prSet loTypeId="urn:microsoft.com/office/officeart/2005/8/layout/radial6" loCatId="" qsTypeId="urn:microsoft.com/office/officeart/2005/8/quickstyle/simple4" qsCatId="simple" csTypeId="urn:microsoft.com/office/officeart/2005/8/colors/accent4_2" csCatId="accent4" phldr="1"/>
      <dgm:spPr/>
      <dgm:t>
        <a:bodyPr/>
        <a:lstStyle/>
        <a:p>
          <a:endParaRPr lang="es-ES"/>
        </a:p>
      </dgm:t>
    </dgm:pt>
    <dgm:pt modelId="{6ADF6AC2-3498-6A4E-9D0A-615EE54AA9AB}">
      <dgm:prSet phldrT="[Texto]" custT="1"/>
      <dgm:spPr/>
      <dgm:t>
        <a:bodyPr/>
        <a:lstStyle/>
        <a:p>
          <a:r>
            <a:rPr lang="es-ES" sz="1900" dirty="0" smtClean="0">
              <a:solidFill>
                <a:srgbClr val="000000"/>
              </a:solidFill>
            </a:rPr>
            <a:t>Cohesión social</a:t>
          </a:r>
          <a:endParaRPr lang="es-ES" sz="1900" dirty="0">
            <a:solidFill>
              <a:srgbClr val="000000"/>
            </a:solidFill>
          </a:endParaRPr>
        </a:p>
      </dgm:t>
    </dgm:pt>
    <dgm:pt modelId="{828EA526-98EB-5140-A03B-CB5C5ADC5E59}" type="parTrans" cxnId="{991EFBE0-DC44-8D4C-AAFC-B1FEFCD1EBF2}">
      <dgm:prSet/>
      <dgm:spPr/>
      <dgm:t>
        <a:bodyPr/>
        <a:lstStyle/>
        <a:p>
          <a:endParaRPr lang="es-ES">
            <a:solidFill>
              <a:srgbClr val="000000"/>
            </a:solidFill>
          </a:endParaRPr>
        </a:p>
      </dgm:t>
    </dgm:pt>
    <dgm:pt modelId="{58C88856-A32C-954A-840F-E8CF266B4115}" type="sibTrans" cxnId="{991EFBE0-DC44-8D4C-AAFC-B1FEFCD1EBF2}">
      <dgm:prSet/>
      <dgm:spPr/>
      <dgm:t>
        <a:bodyPr/>
        <a:lstStyle/>
        <a:p>
          <a:endParaRPr lang="es-ES">
            <a:solidFill>
              <a:srgbClr val="000000"/>
            </a:solidFill>
          </a:endParaRPr>
        </a:p>
      </dgm:t>
    </dgm:pt>
    <dgm:pt modelId="{37883BAC-1E85-0145-A888-4059892863C7}">
      <dgm:prSet phldrT="[Texto]" custT="1"/>
      <dgm:spPr/>
      <dgm:t>
        <a:bodyPr/>
        <a:lstStyle/>
        <a:p>
          <a:r>
            <a:rPr lang="es-ES" sz="1400" dirty="0" smtClean="0">
              <a:solidFill>
                <a:srgbClr val="000000"/>
              </a:solidFill>
            </a:rPr>
            <a:t>Inclusión y ejercicio derechos sociales</a:t>
          </a:r>
          <a:endParaRPr lang="es-ES" sz="1400" dirty="0">
            <a:solidFill>
              <a:srgbClr val="000000"/>
            </a:solidFill>
          </a:endParaRPr>
        </a:p>
      </dgm:t>
    </dgm:pt>
    <dgm:pt modelId="{85213A6B-E215-1445-8DF3-E8C1D62AAB24}" type="parTrans" cxnId="{918DED81-CC63-4245-ABD1-0129744850A1}">
      <dgm:prSet/>
      <dgm:spPr/>
      <dgm:t>
        <a:bodyPr/>
        <a:lstStyle/>
        <a:p>
          <a:endParaRPr lang="es-ES">
            <a:solidFill>
              <a:srgbClr val="000000"/>
            </a:solidFill>
          </a:endParaRPr>
        </a:p>
      </dgm:t>
    </dgm:pt>
    <dgm:pt modelId="{63BD39C9-C5F1-0449-A627-096ABEB6CDE7}" type="sibTrans" cxnId="{918DED81-CC63-4245-ABD1-0129744850A1}">
      <dgm:prSet/>
      <dgm:spPr/>
      <dgm:t>
        <a:bodyPr/>
        <a:lstStyle/>
        <a:p>
          <a:endParaRPr lang="es-ES">
            <a:solidFill>
              <a:srgbClr val="000000"/>
            </a:solidFill>
          </a:endParaRPr>
        </a:p>
      </dgm:t>
    </dgm:pt>
    <dgm:pt modelId="{CED7A177-CC85-E345-878A-2F55DB3A16D6}">
      <dgm:prSet phldrT="[Texto]" custT="1"/>
      <dgm:spPr/>
      <dgm:t>
        <a:bodyPr/>
        <a:lstStyle/>
        <a:p>
          <a:r>
            <a:rPr lang="es-ES" sz="1400" dirty="0" smtClean="0">
              <a:solidFill>
                <a:srgbClr val="000000"/>
              </a:solidFill>
            </a:rPr>
            <a:t>Participación e institucionalidad democrática</a:t>
          </a:r>
          <a:endParaRPr lang="es-ES" sz="1400" dirty="0">
            <a:solidFill>
              <a:srgbClr val="000000"/>
            </a:solidFill>
          </a:endParaRPr>
        </a:p>
      </dgm:t>
    </dgm:pt>
    <dgm:pt modelId="{78795313-47B1-B948-9DCD-744D1CE61B13}" type="parTrans" cxnId="{247A6E82-17F5-254B-8384-A651D387B7F4}">
      <dgm:prSet/>
      <dgm:spPr/>
      <dgm:t>
        <a:bodyPr/>
        <a:lstStyle/>
        <a:p>
          <a:endParaRPr lang="es-ES">
            <a:solidFill>
              <a:srgbClr val="000000"/>
            </a:solidFill>
          </a:endParaRPr>
        </a:p>
      </dgm:t>
    </dgm:pt>
    <dgm:pt modelId="{D170D2D0-DA03-1347-A9CE-A12C28C4518D}" type="sibTrans" cxnId="{247A6E82-17F5-254B-8384-A651D387B7F4}">
      <dgm:prSet/>
      <dgm:spPr/>
      <dgm:t>
        <a:bodyPr/>
        <a:lstStyle/>
        <a:p>
          <a:endParaRPr lang="es-ES">
            <a:solidFill>
              <a:srgbClr val="000000"/>
            </a:solidFill>
          </a:endParaRPr>
        </a:p>
      </dgm:t>
    </dgm:pt>
    <dgm:pt modelId="{F7D8DC11-8EAE-6E4E-B4B3-F5A79A25FC5F}">
      <dgm:prSet phldrT="[Texto]" custT="1"/>
      <dgm:spPr/>
      <dgm:t>
        <a:bodyPr/>
        <a:lstStyle/>
        <a:p>
          <a:r>
            <a:rPr lang="es-ES" sz="1400" dirty="0" smtClean="0">
              <a:solidFill>
                <a:srgbClr val="000000"/>
              </a:solidFill>
            </a:rPr>
            <a:t>Seguridad ciudadana</a:t>
          </a:r>
          <a:endParaRPr lang="es-ES" sz="1400" dirty="0">
            <a:solidFill>
              <a:srgbClr val="000000"/>
            </a:solidFill>
          </a:endParaRPr>
        </a:p>
      </dgm:t>
    </dgm:pt>
    <dgm:pt modelId="{BE93DA8B-FF9E-E04F-87C2-B681F581D982}" type="parTrans" cxnId="{D6D9DF31-6DBE-2F44-B164-E2F187928EEB}">
      <dgm:prSet/>
      <dgm:spPr/>
      <dgm:t>
        <a:bodyPr/>
        <a:lstStyle/>
        <a:p>
          <a:endParaRPr lang="es-ES">
            <a:solidFill>
              <a:srgbClr val="000000"/>
            </a:solidFill>
          </a:endParaRPr>
        </a:p>
      </dgm:t>
    </dgm:pt>
    <dgm:pt modelId="{D43BBBB4-AF9C-E846-AFF2-120B6B3486ED}" type="sibTrans" cxnId="{D6D9DF31-6DBE-2F44-B164-E2F187928EEB}">
      <dgm:prSet/>
      <dgm:spPr/>
      <dgm:t>
        <a:bodyPr/>
        <a:lstStyle/>
        <a:p>
          <a:endParaRPr lang="es-ES">
            <a:solidFill>
              <a:srgbClr val="000000"/>
            </a:solidFill>
          </a:endParaRPr>
        </a:p>
      </dgm:t>
    </dgm:pt>
    <dgm:pt modelId="{F531624A-6AB4-5C40-9A22-DC4DDD266D29}">
      <dgm:prSet phldrT="[Texto]" custT="1"/>
      <dgm:spPr/>
      <dgm:t>
        <a:bodyPr/>
        <a:lstStyle/>
        <a:p>
          <a:r>
            <a:rPr lang="es-ES" sz="1800" dirty="0" smtClean="0">
              <a:solidFill>
                <a:srgbClr val="000000"/>
              </a:solidFill>
            </a:rPr>
            <a:t>Pertenencia y no discriminación</a:t>
          </a:r>
          <a:endParaRPr lang="es-ES" sz="1800" dirty="0">
            <a:solidFill>
              <a:srgbClr val="000000"/>
            </a:solidFill>
          </a:endParaRPr>
        </a:p>
      </dgm:t>
    </dgm:pt>
    <dgm:pt modelId="{7D1B5D52-A104-CB4D-BDD3-06C476597DAD}" type="parTrans" cxnId="{D76A435E-EDD8-8B40-971D-A25273CE5658}">
      <dgm:prSet/>
      <dgm:spPr/>
      <dgm:t>
        <a:bodyPr/>
        <a:lstStyle/>
        <a:p>
          <a:endParaRPr lang="es-ES">
            <a:solidFill>
              <a:srgbClr val="000000"/>
            </a:solidFill>
          </a:endParaRPr>
        </a:p>
      </dgm:t>
    </dgm:pt>
    <dgm:pt modelId="{394C2ADD-A88E-A44C-B9C8-D0A3F943F79F}" type="sibTrans" cxnId="{D76A435E-EDD8-8B40-971D-A25273CE5658}">
      <dgm:prSet/>
      <dgm:spPr/>
      <dgm:t>
        <a:bodyPr/>
        <a:lstStyle/>
        <a:p>
          <a:endParaRPr lang="es-ES">
            <a:solidFill>
              <a:srgbClr val="000000"/>
            </a:solidFill>
          </a:endParaRPr>
        </a:p>
      </dgm:t>
    </dgm:pt>
    <dgm:pt modelId="{5292F335-F9F0-4E41-AFB9-FC1BD55B19F3}" type="pres">
      <dgm:prSet presAssocID="{064689AB-1F2D-5E44-8739-EE20893F055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8F6D7718-4049-9143-BE48-7B8B7E167E8A}" type="pres">
      <dgm:prSet presAssocID="{6ADF6AC2-3498-6A4E-9D0A-615EE54AA9AB}" presName="centerShape" presStyleLbl="node0" presStyleIdx="0" presStyleCnt="1"/>
      <dgm:spPr/>
      <dgm:t>
        <a:bodyPr/>
        <a:lstStyle/>
        <a:p>
          <a:endParaRPr lang="es-ES"/>
        </a:p>
      </dgm:t>
    </dgm:pt>
    <dgm:pt modelId="{31E6DEDD-29AC-3C42-B5F7-CD17110B62B7}" type="pres">
      <dgm:prSet presAssocID="{37883BAC-1E85-0145-A888-4059892863C7}" presName="node" presStyleLbl="node1" presStyleIdx="0" presStyleCnt="4" custScaleX="179420" custScaleY="15185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5E48FDC-6310-7E41-ABBF-B0DE017F2A7A}" type="pres">
      <dgm:prSet presAssocID="{37883BAC-1E85-0145-A888-4059892863C7}" presName="dummy" presStyleCnt="0"/>
      <dgm:spPr/>
      <dgm:t>
        <a:bodyPr/>
        <a:lstStyle/>
        <a:p>
          <a:endParaRPr lang="es-ES"/>
        </a:p>
      </dgm:t>
    </dgm:pt>
    <dgm:pt modelId="{83476E68-DF23-7441-A629-A4974DFD1499}" type="pres">
      <dgm:prSet presAssocID="{63BD39C9-C5F1-0449-A627-096ABEB6CDE7}" presName="sibTrans" presStyleLbl="sibTrans2D1" presStyleIdx="0" presStyleCnt="4" custScaleX="90432" custScaleY="81213" custLinFactNeighborX="7188" custLinFactNeighborY="-15196"/>
      <dgm:spPr/>
      <dgm:t>
        <a:bodyPr/>
        <a:lstStyle/>
        <a:p>
          <a:endParaRPr lang="es-ES"/>
        </a:p>
      </dgm:t>
    </dgm:pt>
    <dgm:pt modelId="{A7927EA8-FB40-6F4F-BA9B-76E6A66E5088}" type="pres">
      <dgm:prSet presAssocID="{CED7A177-CC85-E345-878A-2F55DB3A16D6}" presName="node" presStyleLbl="node1" presStyleIdx="1" presStyleCnt="4" custScaleX="202982" custScaleY="119492" custRadScaleRad="11215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88315D3-883C-564C-BAFC-321CB70384A7}" type="pres">
      <dgm:prSet presAssocID="{CED7A177-CC85-E345-878A-2F55DB3A16D6}" presName="dummy" presStyleCnt="0"/>
      <dgm:spPr/>
      <dgm:t>
        <a:bodyPr/>
        <a:lstStyle/>
        <a:p>
          <a:endParaRPr lang="es-ES"/>
        </a:p>
      </dgm:t>
    </dgm:pt>
    <dgm:pt modelId="{5ABD40F1-8F8B-2B47-AE0B-1280086EADEB}" type="pres">
      <dgm:prSet presAssocID="{D170D2D0-DA03-1347-A9CE-A12C28C4518D}" presName="sibTrans" presStyleLbl="sibTrans2D1" presStyleIdx="1" presStyleCnt="4"/>
      <dgm:spPr/>
      <dgm:t>
        <a:bodyPr/>
        <a:lstStyle/>
        <a:p>
          <a:endParaRPr lang="es-ES"/>
        </a:p>
      </dgm:t>
    </dgm:pt>
    <dgm:pt modelId="{D9788F0C-7885-2847-906F-5BB44B34532C}" type="pres">
      <dgm:prSet presAssocID="{F7D8DC11-8EAE-6E4E-B4B3-F5A79A25FC5F}" presName="node" presStyleLbl="node1" presStyleIdx="2" presStyleCnt="4" custScaleX="179420" custScaleY="14926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6CE8BF0-40CB-E54F-9B5D-229552F36D60}" type="pres">
      <dgm:prSet presAssocID="{F7D8DC11-8EAE-6E4E-B4B3-F5A79A25FC5F}" presName="dummy" presStyleCnt="0"/>
      <dgm:spPr/>
      <dgm:t>
        <a:bodyPr/>
        <a:lstStyle/>
        <a:p>
          <a:endParaRPr lang="es-ES"/>
        </a:p>
      </dgm:t>
    </dgm:pt>
    <dgm:pt modelId="{22ED62A3-E955-D54C-9B05-472ED590B37B}" type="pres">
      <dgm:prSet presAssocID="{D43BBBB4-AF9C-E846-AFF2-120B6B3486ED}" presName="sibTrans" presStyleLbl="sibTrans2D1" presStyleIdx="2" presStyleCnt="4"/>
      <dgm:spPr/>
      <dgm:t>
        <a:bodyPr/>
        <a:lstStyle/>
        <a:p>
          <a:endParaRPr lang="es-ES"/>
        </a:p>
      </dgm:t>
    </dgm:pt>
    <dgm:pt modelId="{25381D55-3D4A-124A-B1B2-3CB049D2B3B4}" type="pres">
      <dgm:prSet presAssocID="{F531624A-6AB4-5C40-9A22-DC4DDD266D29}" presName="node" presStyleLbl="node1" presStyleIdx="3" presStyleCnt="4" custScaleX="210544" custScaleY="147270" custRadScaleRad="10935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5BBE938-B5D3-314C-92FE-CB558F91C8DC}" type="pres">
      <dgm:prSet presAssocID="{F531624A-6AB4-5C40-9A22-DC4DDD266D29}" presName="dummy" presStyleCnt="0"/>
      <dgm:spPr/>
      <dgm:t>
        <a:bodyPr/>
        <a:lstStyle/>
        <a:p>
          <a:endParaRPr lang="es-ES"/>
        </a:p>
      </dgm:t>
    </dgm:pt>
    <dgm:pt modelId="{E77D83E5-8A0E-2547-BCF6-F98E4E25AE75}" type="pres">
      <dgm:prSet presAssocID="{394C2ADD-A88E-A44C-B9C8-D0A3F943F79F}" presName="sibTrans" presStyleLbl="sibTrans2D1" presStyleIdx="3" presStyleCnt="4" custScaleX="129937" custScaleY="105508"/>
      <dgm:spPr/>
      <dgm:t>
        <a:bodyPr/>
        <a:lstStyle/>
        <a:p>
          <a:endParaRPr lang="es-ES"/>
        </a:p>
      </dgm:t>
    </dgm:pt>
  </dgm:ptLst>
  <dgm:cxnLst>
    <dgm:cxn modelId="{499C9A36-8E59-0A43-955B-25B95CA8F7A1}" type="presOf" srcId="{6ADF6AC2-3498-6A4E-9D0A-615EE54AA9AB}" destId="{8F6D7718-4049-9143-BE48-7B8B7E167E8A}" srcOrd="0" destOrd="0" presId="urn:microsoft.com/office/officeart/2005/8/layout/radial6"/>
    <dgm:cxn modelId="{B6F57BA5-26A4-9045-9924-E380EDE77EB6}" type="presOf" srcId="{D170D2D0-DA03-1347-A9CE-A12C28C4518D}" destId="{5ABD40F1-8F8B-2B47-AE0B-1280086EADEB}" srcOrd="0" destOrd="0" presId="urn:microsoft.com/office/officeart/2005/8/layout/radial6"/>
    <dgm:cxn modelId="{72748A53-88F6-F846-9A7F-46D8DD524B02}" type="presOf" srcId="{394C2ADD-A88E-A44C-B9C8-D0A3F943F79F}" destId="{E77D83E5-8A0E-2547-BCF6-F98E4E25AE75}" srcOrd="0" destOrd="0" presId="urn:microsoft.com/office/officeart/2005/8/layout/radial6"/>
    <dgm:cxn modelId="{918DED81-CC63-4245-ABD1-0129744850A1}" srcId="{6ADF6AC2-3498-6A4E-9D0A-615EE54AA9AB}" destId="{37883BAC-1E85-0145-A888-4059892863C7}" srcOrd="0" destOrd="0" parTransId="{85213A6B-E215-1445-8DF3-E8C1D62AAB24}" sibTransId="{63BD39C9-C5F1-0449-A627-096ABEB6CDE7}"/>
    <dgm:cxn modelId="{D6D9DF31-6DBE-2F44-B164-E2F187928EEB}" srcId="{6ADF6AC2-3498-6A4E-9D0A-615EE54AA9AB}" destId="{F7D8DC11-8EAE-6E4E-B4B3-F5A79A25FC5F}" srcOrd="2" destOrd="0" parTransId="{BE93DA8B-FF9E-E04F-87C2-B681F581D982}" sibTransId="{D43BBBB4-AF9C-E846-AFF2-120B6B3486ED}"/>
    <dgm:cxn modelId="{C52F6FF0-512F-1444-988D-66749403A829}" type="presOf" srcId="{F531624A-6AB4-5C40-9A22-DC4DDD266D29}" destId="{25381D55-3D4A-124A-B1B2-3CB049D2B3B4}" srcOrd="0" destOrd="0" presId="urn:microsoft.com/office/officeart/2005/8/layout/radial6"/>
    <dgm:cxn modelId="{3D533CC5-D3D5-2146-86AC-B3416298886D}" type="presOf" srcId="{064689AB-1F2D-5E44-8739-EE20893F0550}" destId="{5292F335-F9F0-4E41-AFB9-FC1BD55B19F3}" srcOrd="0" destOrd="0" presId="urn:microsoft.com/office/officeart/2005/8/layout/radial6"/>
    <dgm:cxn modelId="{40210DF8-4724-BA46-A412-BF832EABAD79}" type="presOf" srcId="{D43BBBB4-AF9C-E846-AFF2-120B6B3486ED}" destId="{22ED62A3-E955-D54C-9B05-472ED590B37B}" srcOrd="0" destOrd="0" presId="urn:microsoft.com/office/officeart/2005/8/layout/radial6"/>
    <dgm:cxn modelId="{9929DA61-5AD5-0F41-A8C8-C74DA24CA230}" type="presOf" srcId="{37883BAC-1E85-0145-A888-4059892863C7}" destId="{31E6DEDD-29AC-3C42-B5F7-CD17110B62B7}" srcOrd="0" destOrd="0" presId="urn:microsoft.com/office/officeart/2005/8/layout/radial6"/>
    <dgm:cxn modelId="{21BDB81A-6B95-9C43-98B5-A031A5F12F02}" type="presOf" srcId="{CED7A177-CC85-E345-878A-2F55DB3A16D6}" destId="{A7927EA8-FB40-6F4F-BA9B-76E6A66E5088}" srcOrd="0" destOrd="0" presId="urn:microsoft.com/office/officeart/2005/8/layout/radial6"/>
    <dgm:cxn modelId="{68900013-A925-3740-A525-23AF8207FC15}" type="presOf" srcId="{F7D8DC11-8EAE-6E4E-B4B3-F5A79A25FC5F}" destId="{D9788F0C-7885-2847-906F-5BB44B34532C}" srcOrd="0" destOrd="0" presId="urn:microsoft.com/office/officeart/2005/8/layout/radial6"/>
    <dgm:cxn modelId="{247A6E82-17F5-254B-8384-A651D387B7F4}" srcId="{6ADF6AC2-3498-6A4E-9D0A-615EE54AA9AB}" destId="{CED7A177-CC85-E345-878A-2F55DB3A16D6}" srcOrd="1" destOrd="0" parTransId="{78795313-47B1-B948-9DCD-744D1CE61B13}" sibTransId="{D170D2D0-DA03-1347-A9CE-A12C28C4518D}"/>
    <dgm:cxn modelId="{45885A8B-EDB2-644D-8D46-0EF89E5C4158}" type="presOf" srcId="{63BD39C9-C5F1-0449-A627-096ABEB6CDE7}" destId="{83476E68-DF23-7441-A629-A4974DFD1499}" srcOrd="0" destOrd="0" presId="urn:microsoft.com/office/officeart/2005/8/layout/radial6"/>
    <dgm:cxn modelId="{991EFBE0-DC44-8D4C-AAFC-B1FEFCD1EBF2}" srcId="{064689AB-1F2D-5E44-8739-EE20893F0550}" destId="{6ADF6AC2-3498-6A4E-9D0A-615EE54AA9AB}" srcOrd="0" destOrd="0" parTransId="{828EA526-98EB-5140-A03B-CB5C5ADC5E59}" sibTransId="{58C88856-A32C-954A-840F-E8CF266B4115}"/>
    <dgm:cxn modelId="{D76A435E-EDD8-8B40-971D-A25273CE5658}" srcId="{6ADF6AC2-3498-6A4E-9D0A-615EE54AA9AB}" destId="{F531624A-6AB4-5C40-9A22-DC4DDD266D29}" srcOrd="3" destOrd="0" parTransId="{7D1B5D52-A104-CB4D-BDD3-06C476597DAD}" sibTransId="{394C2ADD-A88E-A44C-B9C8-D0A3F943F79F}"/>
    <dgm:cxn modelId="{BC328300-34F6-FA41-93B3-C05583CADB0D}" type="presParOf" srcId="{5292F335-F9F0-4E41-AFB9-FC1BD55B19F3}" destId="{8F6D7718-4049-9143-BE48-7B8B7E167E8A}" srcOrd="0" destOrd="0" presId="urn:microsoft.com/office/officeart/2005/8/layout/radial6"/>
    <dgm:cxn modelId="{79728B0E-0EF0-E543-8C54-8E400CD049F4}" type="presParOf" srcId="{5292F335-F9F0-4E41-AFB9-FC1BD55B19F3}" destId="{31E6DEDD-29AC-3C42-B5F7-CD17110B62B7}" srcOrd="1" destOrd="0" presId="urn:microsoft.com/office/officeart/2005/8/layout/radial6"/>
    <dgm:cxn modelId="{08053F55-EFE9-B74F-A19B-87F919F98067}" type="presParOf" srcId="{5292F335-F9F0-4E41-AFB9-FC1BD55B19F3}" destId="{05E48FDC-6310-7E41-ABBF-B0DE017F2A7A}" srcOrd="2" destOrd="0" presId="urn:microsoft.com/office/officeart/2005/8/layout/radial6"/>
    <dgm:cxn modelId="{FB474A8E-2B8A-2E49-920F-B8D82A98CEF2}" type="presParOf" srcId="{5292F335-F9F0-4E41-AFB9-FC1BD55B19F3}" destId="{83476E68-DF23-7441-A629-A4974DFD1499}" srcOrd="3" destOrd="0" presId="urn:microsoft.com/office/officeart/2005/8/layout/radial6"/>
    <dgm:cxn modelId="{928EA5E4-174A-064C-A5F5-60C84BC7DBAB}" type="presParOf" srcId="{5292F335-F9F0-4E41-AFB9-FC1BD55B19F3}" destId="{A7927EA8-FB40-6F4F-BA9B-76E6A66E5088}" srcOrd="4" destOrd="0" presId="urn:microsoft.com/office/officeart/2005/8/layout/radial6"/>
    <dgm:cxn modelId="{118CB6C5-1144-B64A-A94E-AB9E2B42E535}" type="presParOf" srcId="{5292F335-F9F0-4E41-AFB9-FC1BD55B19F3}" destId="{288315D3-883C-564C-BAFC-321CB70384A7}" srcOrd="5" destOrd="0" presId="urn:microsoft.com/office/officeart/2005/8/layout/radial6"/>
    <dgm:cxn modelId="{EE03BAAF-147E-D840-AE01-1A9319FCBC44}" type="presParOf" srcId="{5292F335-F9F0-4E41-AFB9-FC1BD55B19F3}" destId="{5ABD40F1-8F8B-2B47-AE0B-1280086EADEB}" srcOrd="6" destOrd="0" presId="urn:microsoft.com/office/officeart/2005/8/layout/radial6"/>
    <dgm:cxn modelId="{2814FC58-7424-6647-B744-D6071DB1B6E8}" type="presParOf" srcId="{5292F335-F9F0-4E41-AFB9-FC1BD55B19F3}" destId="{D9788F0C-7885-2847-906F-5BB44B34532C}" srcOrd="7" destOrd="0" presId="urn:microsoft.com/office/officeart/2005/8/layout/radial6"/>
    <dgm:cxn modelId="{397C1C12-0C81-4343-923C-5DCE39A6BF8B}" type="presParOf" srcId="{5292F335-F9F0-4E41-AFB9-FC1BD55B19F3}" destId="{06CE8BF0-40CB-E54F-9B5D-229552F36D60}" srcOrd="8" destOrd="0" presId="urn:microsoft.com/office/officeart/2005/8/layout/radial6"/>
    <dgm:cxn modelId="{9BB9985F-80D0-884D-8D57-E4A20DDFF719}" type="presParOf" srcId="{5292F335-F9F0-4E41-AFB9-FC1BD55B19F3}" destId="{22ED62A3-E955-D54C-9B05-472ED590B37B}" srcOrd="9" destOrd="0" presId="urn:microsoft.com/office/officeart/2005/8/layout/radial6"/>
    <dgm:cxn modelId="{6C2C9BDD-6DE5-CC43-AE87-B4635C1F9283}" type="presParOf" srcId="{5292F335-F9F0-4E41-AFB9-FC1BD55B19F3}" destId="{25381D55-3D4A-124A-B1B2-3CB049D2B3B4}" srcOrd="10" destOrd="0" presId="urn:microsoft.com/office/officeart/2005/8/layout/radial6"/>
    <dgm:cxn modelId="{3617E1FB-6731-D640-A175-11E5D14D1ACB}" type="presParOf" srcId="{5292F335-F9F0-4E41-AFB9-FC1BD55B19F3}" destId="{95BBE938-B5D3-314C-92FE-CB558F91C8DC}" srcOrd="11" destOrd="0" presId="urn:microsoft.com/office/officeart/2005/8/layout/radial6"/>
    <dgm:cxn modelId="{5892F1B1-27CE-5C4A-B5F5-63B883BB77D6}" type="presParOf" srcId="{5292F335-F9F0-4E41-AFB9-FC1BD55B19F3}" destId="{E77D83E5-8A0E-2547-BCF6-F98E4E25AE75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2C7CD1-5308-054C-AA1B-F891474F6C36}" type="doc">
      <dgm:prSet loTypeId="urn:microsoft.com/office/officeart/2005/8/layout/hList1" loCatId="" qsTypeId="urn:microsoft.com/office/officeart/2005/8/quickstyle/simple4" qsCatId="simple" csTypeId="urn:microsoft.com/office/officeart/2005/8/colors/accent4_2" csCatId="accent4" phldr="1"/>
      <dgm:spPr/>
      <dgm:t>
        <a:bodyPr/>
        <a:lstStyle/>
        <a:p>
          <a:endParaRPr lang="es-ES"/>
        </a:p>
      </dgm:t>
    </dgm:pt>
    <dgm:pt modelId="{BD7489B9-7345-554F-B930-A5CA9B81EE18}">
      <dgm:prSet phldrT="[Texto]"/>
      <dgm:spPr/>
      <dgm:t>
        <a:bodyPr/>
        <a:lstStyle/>
        <a:p>
          <a:r>
            <a:rPr lang="es-ES" dirty="0" smtClean="0"/>
            <a:t>Ingreso</a:t>
          </a:r>
          <a:endParaRPr lang="es-ES" dirty="0"/>
        </a:p>
      </dgm:t>
    </dgm:pt>
    <dgm:pt modelId="{EA261A53-69FD-F04D-9D28-58DB344FBC09}" type="parTrans" cxnId="{69AF73E4-A440-E54B-958E-7F5AFE99E7D6}">
      <dgm:prSet/>
      <dgm:spPr/>
      <dgm:t>
        <a:bodyPr/>
        <a:lstStyle/>
        <a:p>
          <a:endParaRPr lang="es-ES"/>
        </a:p>
      </dgm:t>
    </dgm:pt>
    <dgm:pt modelId="{9C3F93C4-ECB3-A246-833F-0C931A480EF9}" type="sibTrans" cxnId="{69AF73E4-A440-E54B-958E-7F5AFE99E7D6}">
      <dgm:prSet/>
      <dgm:spPr/>
      <dgm:t>
        <a:bodyPr/>
        <a:lstStyle/>
        <a:p>
          <a:endParaRPr lang="es-ES"/>
        </a:p>
      </dgm:t>
    </dgm:pt>
    <dgm:pt modelId="{0DD936F4-BD39-2C4A-8AF3-2142BC17462E}">
      <dgm:prSet phldrT="[Texto]"/>
      <dgm:spPr/>
      <dgm:t>
        <a:bodyPr/>
        <a:lstStyle/>
        <a:p>
          <a:r>
            <a:rPr lang="es-ES" dirty="0" smtClean="0"/>
            <a:t>Poblaci</a:t>
          </a:r>
          <a:r>
            <a:rPr lang="es-ES" dirty="0" smtClean="0"/>
            <a:t>ón con </a:t>
          </a:r>
          <a:r>
            <a:rPr lang="es-ES" dirty="0" smtClean="0"/>
            <a:t>Ingreso </a:t>
          </a:r>
          <a:r>
            <a:rPr lang="es-ES" dirty="0" smtClean="0"/>
            <a:t>bajo línea bienestar</a:t>
          </a:r>
          <a:endParaRPr lang="es-ES" dirty="0"/>
        </a:p>
      </dgm:t>
    </dgm:pt>
    <dgm:pt modelId="{9BC1A8A1-C3DF-794C-A921-B92CB729AB04}" type="parTrans" cxnId="{B340966F-412B-594F-A13F-CDDFC9F10494}">
      <dgm:prSet/>
      <dgm:spPr/>
      <dgm:t>
        <a:bodyPr/>
        <a:lstStyle/>
        <a:p>
          <a:endParaRPr lang="es-ES"/>
        </a:p>
      </dgm:t>
    </dgm:pt>
    <dgm:pt modelId="{19EA7857-F354-5343-9768-B6BC42552215}" type="sibTrans" cxnId="{B340966F-412B-594F-A13F-CDDFC9F10494}">
      <dgm:prSet/>
      <dgm:spPr/>
      <dgm:t>
        <a:bodyPr/>
        <a:lstStyle/>
        <a:p>
          <a:endParaRPr lang="es-ES"/>
        </a:p>
      </dgm:t>
    </dgm:pt>
    <dgm:pt modelId="{04F79D47-CEF6-7F4E-8C57-39AD5679DC28}">
      <dgm:prSet phldrT="[Texto]"/>
      <dgm:spPr/>
      <dgm:t>
        <a:bodyPr/>
        <a:lstStyle/>
        <a:p>
          <a:r>
            <a:rPr lang="es-ES" dirty="0" smtClean="0"/>
            <a:t>Poblaci</a:t>
          </a:r>
          <a:r>
            <a:rPr lang="es-ES" dirty="0" smtClean="0"/>
            <a:t>ón con </a:t>
          </a:r>
          <a:r>
            <a:rPr lang="es-ES" dirty="0" smtClean="0"/>
            <a:t>Ingreso </a:t>
          </a:r>
          <a:r>
            <a:rPr lang="es-ES" dirty="0" smtClean="0"/>
            <a:t>bajo línea bienestar mínimo (LBM)</a:t>
          </a:r>
          <a:endParaRPr lang="es-ES" dirty="0"/>
        </a:p>
      </dgm:t>
    </dgm:pt>
    <dgm:pt modelId="{38C27652-0027-224A-A20A-EAA672B54D7A}" type="parTrans" cxnId="{D24F73F2-8740-2E42-BF5F-849D2666062A}">
      <dgm:prSet/>
      <dgm:spPr/>
      <dgm:t>
        <a:bodyPr/>
        <a:lstStyle/>
        <a:p>
          <a:endParaRPr lang="es-ES"/>
        </a:p>
      </dgm:t>
    </dgm:pt>
    <dgm:pt modelId="{B4AAC44D-686C-F147-8FA7-7E2115BB7755}" type="sibTrans" cxnId="{D24F73F2-8740-2E42-BF5F-849D2666062A}">
      <dgm:prSet/>
      <dgm:spPr/>
      <dgm:t>
        <a:bodyPr/>
        <a:lstStyle/>
        <a:p>
          <a:endParaRPr lang="es-ES"/>
        </a:p>
      </dgm:t>
    </dgm:pt>
    <dgm:pt modelId="{90337332-5C6B-B04B-A5F1-931BB9D8793E}">
      <dgm:prSet phldrT="[Texto]"/>
      <dgm:spPr/>
      <dgm:t>
        <a:bodyPr/>
        <a:lstStyle/>
        <a:p>
          <a:r>
            <a:rPr lang="es-ES" dirty="0" smtClean="0"/>
            <a:t>Trabajo</a:t>
          </a:r>
          <a:endParaRPr lang="es-ES" dirty="0"/>
        </a:p>
      </dgm:t>
    </dgm:pt>
    <dgm:pt modelId="{03FACA5F-243A-264E-8CD8-E90AA6389266}" type="parTrans" cxnId="{18EB755F-4777-A64A-ACD0-BCDA38BD1315}">
      <dgm:prSet/>
      <dgm:spPr/>
      <dgm:t>
        <a:bodyPr/>
        <a:lstStyle/>
        <a:p>
          <a:endParaRPr lang="es-ES"/>
        </a:p>
      </dgm:t>
    </dgm:pt>
    <dgm:pt modelId="{194D7CBE-D774-0E41-A719-B9095E01D061}" type="sibTrans" cxnId="{18EB755F-4777-A64A-ACD0-BCDA38BD1315}">
      <dgm:prSet/>
      <dgm:spPr/>
      <dgm:t>
        <a:bodyPr/>
        <a:lstStyle/>
        <a:p>
          <a:endParaRPr lang="es-ES"/>
        </a:p>
      </dgm:t>
    </dgm:pt>
    <dgm:pt modelId="{9BEB51A1-CD0F-FD4C-A60C-05C30BA665B2}">
      <dgm:prSet phldrT="[Texto]"/>
      <dgm:spPr/>
      <dgm:t>
        <a:bodyPr/>
        <a:lstStyle/>
        <a:p>
          <a:r>
            <a:rPr lang="es-ES" dirty="0" smtClean="0"/>
            <a:t>Tasa de Desempleo </a:t>
          </a:r>
          <a:r>
            <a:rPr lang="es-ES" dirty="0" smtClean="0"/>
            <a:t>abierto</a:t>
          </a:r>
          <a:endParaRPr lang="es-ES" dirty="0"/>
        </a:p>
      </dgm:t>
    </dgm:pt>
    <dgm:pt modelId="{A580E6E7-5080-9246-B9E6-A8FEB735C375}" type="parTrans" cxnId="{7DDC3F2C-93A2-EE49-8F62-7E6FBF4695AC}">
      <dgm:prSet/>
      <dgm:spPr/>
      <dgm:t>
        <a:bodyPr/>
        <a:lstStyle/>
        <a:p>
          <a:endParaRPr lang="es-ES"/>
        </a:p>
      </dgm:t>
    </dgm:pt>
    <dgm:pt modelId="{327FE07B-52A3-7442-8361-8D33BC962898}" type="sibTrans" cxnId="{7DDC3F2C-93A2-EE49-8F62-7E6FBF4695AC}">
      <dgm:prSet/>
      <dgm:spPr/>
      <dgm:t>
        <a:bodyPr/>
        <a:lstStyle/>
        <a:p>
          <a:endParaRPr lang="es-ES"/>
        </a:p>
      </dgm:t>
    </dgm:pt>
    <dgm:pt modelId="{F17FA82C-8EEF-F446-BB8D-1F8253A4F2A2}">
      <dgm:prSet phldrT="[Texto]"/>
      <dgm:spPr/>
      <dgm:t>
        <a:bodyPr/>
        <a:lstStyle/>
        <a:p>
          <a:r>
            <a:rPr lang="es-ES" dirty="0" smtClean="0"/>
            <a:t>% personas con empleos </a:t>
          </a:r>
          <a:r>
            <a:rPr lang="es-ES" dirty="0" smtClean="0"/>
            <a:t>precarios en zonas urbanas</a:t>
          </a:r>
          <a:endParaRPr lang="es-ES" dirty="0"/>
        </a:p>
      </dgm:t>
    </dgm:pt>
    <dgm:pt modelId="{74AE81D6-78A9-9A40-8455-FDCF04060F62}" type="parTrans" cxnId="{7365F168-743F-274F-AE72-222F7C41E9C1}">
      <dgm:prSet/>
      <dgm:spPr/>
      <dgm:t>
        <a:bodyPr/>
        <a:lstStyle/>
        <a:p>
          <a:endParaRPr lang="es-ES"/>
        </a:p>
      </dgm:t>
    </dgm:pt>
    <dgm:pt modelId="{356DE7A4-21BD-7C44-A50A-9C3D74917B3B}" type="sibTrans" cxnId="{7365F168-743F-274F-AE72-222F7C41E9C1}">
      <dgm:prSet/>
      <dgm:spPr/>
      <dgm:t>
        <a:bodyPr/>
        <a:lstStyle/>
        <a:p>
          <a:endParaRPr lang="es-ES"/>
        </a:p>
      </dgm:t>
    </dgm:pt>
    <dgm:pt modelId="{A994869D-46FF-CC48-B88A-2BF9CE1D7ED2}">
      <dgm:prSet phldrT="[Texto]"/>
      <dgm:spPr/>
      <dgm:t>
        <a:bodyPr/>
        <a:lstStyle/>
        <a:p>
          <a:r>
            <a:rPr lang="es-ES" dirty="0" smtClean="0"/>
            <a:t>Derechos sociales básicos</a:t>
          </a:r>
          <a:endParaRPr lang="es-ES" dirty="0"/>
        </a:p>
      </dgm:t>
    </dgm:pt>
    <dgm:pt modelId="{53066935-0C12-B54F-981F-491206DE96F7}" type="parTrans" cxnId="{CEA04A13-45BA-F449-80F7-7B7C05B5B584}">
      <dgm:prSet/>
      <dgm:spPr/>
      <dgm:t>
        <a:bodyPr/>
        <a:lstStyle/>
        <a:p>
          <a:endParaRPr lang="es-ES"/>
        </a:p>
      </dgm:t>
    </dgm:pt>
    <dgm:pt modelId="{B2299D6C-D75F-2540-BA9F-86B11B748EF9}" type="sibTrans" cxnId="{CEA04A13-45BA-F449-80F7-7B7C05B5B584}">
      <dgm:prSet/>
      <dgm:spPr/>
      <dgm:t>
        <a:bodyPr/>
        <a:lstStyle/>
        <a:p>
          <a:endParaRPr lang="es-ES"/>
        </a:p>
      </dgm:t>
    </dgm:pt>
    <dgm:pt modelId="{4A803009-68EF-DD47-BBCE-51EE92155B44}">
      <dgm:prSet phldrT="[Texto]"/>
      <dgm:spPr/>
      <dgm:t>
        <a:bodyPr/>
        <a:lstStyle/>
        <a:p>
          <a:r>
            <a:rPr lang="es-ES" dirty="0" smtClean="0"/>
            <a:t>Tasa de transici</a:t>
          </a:r>
          <a:r>
            <a:rPr lang="es-ES" dirty="0" smtClean="0"/>
            <a:t>ón a secundaria, EMS y ES</a:t>
          </a:r>
          <a:endParaRPr lang="es-ES" dirty="0"/>
        </a:p>
      </dgm:t>
    </dgm:pt>
    <dgm:pt modelId="{4E3C14B8-348C-0641-9D1A-B02E1ED7863E}" type="parTrans" cxnId="{0710F857-F333-1241-8097-C26CDC7CD9CF}">
      <dgm:prSet/>
      <dgm:spPr/>
      <dgm:t>
        <a:bodyPr/>
        <a:lstStyle/>
        <a:p>
          <a:endParaRPr lang="es-ES"/>
        </a:p>
      </dgm:t>
    </dgm:pt>
    <dgm:pt modelId="{E031528F-C260-434D-A78B-6BE898ABDE34}" type="sibTrans" cxnId="{0710F857-F333-1241-8097-C26CDC7CD9CF}">
      <dgm:prSet/>
      <dgm:spPr/>
      <dgm:t>
        <a:bodyPr/>
        <a:lstStyle/>
        <a:p>
          <a:endParaRPr lang="es-ES"/>
        </a:p>
      </dgm:t>
    </dgm:pt>
    <dgm:pt modelId="{53BB4B78-B3B2-6B4E-BD5F-2E3D16AA90CC}">
      <dgm:prSet phldrT="[Texto]"/>
      <dgm:spPr/>
      <dgm:t>
        <a:bodyPr/>
        <a:lstStyle/>
        <a:p>
          <a:r>
            <a:rPr lang="es-ES" dirty="0" smtClean="0"/>
            <a:t>Brecha de pobreza</a:t>
          </a:r>
          <a:endParaRPr lang="es-ES" dirty="0"/>
        </a:p>
      </dgm:t>
    </dgm:pt>
    <dgm:pt modelId="{9875783B-BFFC-0A45-9A84-C74F03142272}" type="parTrans" cxnId="{33C00C9A-616D-764F-A5E5-2AA7E4E97983}">
      <dgm:prSet/>
      <dgm:spPr/>
      <dgm:t>
        <a:bodyPr/>
        <a:lstStyle/>
        <a:p>
          <a:endParaRPr lang="es-ES"/>
        </a:p>
      </dgm:t>
    </dgm:pt>
    <dgm:pt modelId="{2963B955-3B85-D145-B4ED-F5E9393897A2}" type="sibTrans" cxnId="{33C00C9A-616D-764F-A5E5-2AA7E4E97983}">
      <dgm:prSet/>
      <dgm:spPr/>
      <dgm:t>
        <a:bodyPr/>
        <a:lstStyle/>
        <a:p>
          <a:endParaRPr lang="es-ES"/>
        </a:p>
      </dgm:t>
    </dgm:pt>
    <dgm:pt modelId="{69E48528-56AC-5E4C-916D-FDA58C4F3EB7}">
      <dgm:prSet phldrT="[Texto]"/>
      <dgm:spPr/>
      <dgm:t>
        <a:bodyPr/>
        <a:lstStyle/>
        <a:p>
          <a:r>
            <a:rPr lang="es-ES" dirty="0" smtClean="0"/>
            <a:t>% poblaci</a:t>
          </a:r>
          <a:r>
            <a:rPr lang="es-ES" dirty="0" smtClean="0"/>
            <a:t>ón sin acceso a seguridad social</a:t>
          </a:r>
          <a:endParaRPr lang="es-ES" dirty="0"/>
        </a:p>
      </dgm:t>
    </dgm:pt>
    <dgm:pt modelId="{141372B9-DABF-DF4F-9A4E-3EBF914E5EEF}" type="parTrans" cxnId="{C7885B82-D66E-2046-8F28-76A24FD0E906}">
      <dgm:prSet/>
      <dgm:spPr/>
      <dgm:t>
        <a:bodyPr/>
        <a:lstStyle/>
        <a:p>
          <a:endParaRPr lang="es-ES"/>
        </a:p>
      </dgm:t>
    </dgm:pt>
    <dgm:pt modelId="{196CAC10-80DC-6243-B059-93E70AE28CB0}" type="sibTrans" cxnId="{C7885B82-D66E-2046-8F28-76A24FD0E906}">
      <dgm:prSet/>
      <dgm:spPr/>
      <dgm:t>
        <a:bodyPr/>
        <a:lstStyle/>
        <a:p>
          <a:endParaRPr lang="es-ES"/>
        </a:p>
      </dgm:t>
    </dgm:pt>
    <dgm:pt modelId="{247EEF61-9987-1D42-9166-A3854D990747}">
      <dgm:prSet phldrT="[Texto]"/>
      <dgm:spPr/>
      <dgm:t>
        <a:bodyPr/>
        <a:lstStyle/>
        <a:p>
          <a:r>
            <a:rPr lang="es-ES" dirty="0" smtClean="0"/>
            <a:t>% Poblaci</a:t>
          </a:r>
          <a:r>
            <a:rPr lang="es-ES" dirty="0" smtClean="0"/>
            <a:t>ón con carencia alimentaria</a:t>
          </a:r>
          <a:endParaRPr lang="es-ES" dirty="0"/>
        </a:p>
      </dgm:t>
    </dgm:pt>
    <dgm:pt modelId="{279BDB41-1669-704A-AA42-F25CFC96436D}" type="parTrans" cxnId="{114BFF92-7CFD-F94C-8A52-518BDF81C6CE}">
      <dgm:prSet/>
      <dgm:spPr/>
      <dgm:t>
        <a:bodyPr/>
        <a:lstStyle/>
        <a:p>
          <a:endParaRPr lang="es-ES"/>
        </a:p>
      </dgm:t>
    </dgm:pt>
    <dgm:pt modelId="{6542BE10-0CF9-CF40-A9B9-651BB9823FC5}" type="sibTrans" cxnId="{114BFF92-7CFD-F94C-8A52-518BDF81C6CE}">
      <dgm:prSet/>
      <dgm:spPr/>
      <dgm:t>
        <a:bodyPr/>
        <a:lstStyle/>
        <a:p>
          <a:endParaRPr lang="es-ES"/>
        </a:p>
      </dgm:t>
    </dgm:pt>
    <dgm:pt modelId="{4F4B977B-A7DB-E94D-8F6A-3289FC237A31}">
      <dgm:prSet phldrT="[Texto]"/>
      <dgm:spPr/>
      <dgm:t>
        <a:bodyPr/>
        <a:lstStyle/>
        <a:p>
          <a:r>
            <a:rPr lang="es-ES" dirty="0" smtClean="0"/>
            <a:t>% poblaci</a:t>
          </a:r>
          <a:r>
            <a:rPr lang="es-ES" dirty="0" smtClean="0"/>
            <a:t>ón sin acceso a servicios de salud</a:t>
          </a:r>
          <a:endParaRPr lang="es-ES" dirty="0"/>
        </a:p>
      </dgm:t>
    </dgm:pt>
    <dgm:pt modelId="{DFCF5421-A5A1-3D49-8B3C-45E635E7C16B}" type="parTrans" cxnId="{B86F06BA-4000-E248-9AF6-231D9158F227}">
      <dgm:prSet/>
      <dgm:spPr/>
      <dgm:t>
        <a:bodyPr/>
        <a:lstStyle/>
        <a:p>
          <a:endParaRPr lang="es-ES"/>
        </a:p>
      </dgm:t>
    </dgm:pt>
    <dgm:pt modelId="{A0E57F4C-BE36-F84B-A5EC-97BD30DD5CE5}" type="sibTrans" cxnId="{B86F06BA-4000-E248-9AF6-231D9158F227}">
      <dgm:prSet/>
      <dgm:spPr/>
      <dgm:t>
        <a:bodyPr/>
        <a:lstStyle/>
        <a:p>
          <a:endParaRPr lang="es-ES"/>
        </a:p>
      </dgm:t>
    </dgm:pt>
    <dgm:pt modelId="{3214EFFD-38E5-5249-A713-388C953176A2}">
      <dgm:prSet phldrT="[Texto]"/>
      <dgm:spPr/>
      <dgm:t>
        <a:bodyPr/>
        <a:lstStyle/>
        <a:p>
          <a:r>
            <a:rPr lang="es-ES" dirty="0" smtClean="0"/>
            <a:t>Tasa de subocupaci</a:t>
          </a:r>
          <a:r>
            <a:rPr lang="es-ES" dirty="0" smtClean="0"/>
            <a:t>ón</a:t>
          </a:r>
          <a:endParaRPr lang="es-ES" dirty="0"/>
        </a:p>
      </dgm:t>
    </dgm:pt>
    <dgm:pt modelId="{4E187614-405A-AA48-8DCB-01E15298ABC9}" type="parTrans" cxnId="{DCBB8C84-979A-5F48-814F-0E1A5E25F518}">
      <dgm:prSet/>
      <dgm:spPr/>
      <dgm:t>
        <a:bodyPr/>
        <a:lstStyle/>
        <a:p>
          <a:endParaRPr lang="es-ES"/>
        </a:p>
      </dgm:t>
    </dgm:pt>
    <dgm:pt modelId="{536EE31C-6670-8248-BB18-D559226A7C8F}" type="sibTrans" cxnId="{DCBB8C84-979A-5F48-814F-0E1A5E25F518}">
      <dgm:prSet/>
      <dgm:spPr/>
      <dgm:t>
        <a:bodyPr/>
        <a:lstStyle/>
        <a:p>
          <a:endParaRPr lang="es-ES"/>
        </a:p>
      </dgm:t>
    </dgm:pt>
    <dgm:pt modelId="{9DEC4A7B-9645-F841-8125-DFC800D4707C}">
      <dgm:prSet phldrT="[Texto]"/>
      <dgm:spPr/>
      <dgm:t>
        <a:bodyPr/>
        <a:lstStyle/>
        <a:p>
          <a:r>
            <a:rPr lang="es-ES" dirty="0" smtClean="0"/>
            <a:t>% de poblaci</a:t>
          </a:r>
          <a:r>
            <a:rPr lang="es-ES" dirty="0" smtClean="0"/>
            <a:t>ón en viviendas precarias o sin servicios</a:t>
          </a:r>
          <a:endParaRPr lang="es-ES" dirty="0"/>
        </a:p>
      </dgm:t>
    </dgm:pt>
    <dgm:pt modelId="{0A268E73-CEBB-F440-A241-74E68504C88F}" type="parTrans" cxnId="{04FE094F-1989-8443-BA24-CDFA555A7F49}">
      <dgm:prSet/>
      <dgm:spPr/>
      <dgm:t>
        <a:bodyPr/>
        <a:lstStyle/>
        <a:p>
          <a:endParaRPr lang="es-ES"/>
        </a:p>
      </dgm:t>
    </dgm:pt>
    <dgm:pt modelId="{3D04F020-A661-E84D-8C9A-36B31C52771F}" type="sibTrans" cxnId="{04FE094F-1989-8443-BA24-CDFA555A7F49}">
      <dgm:prSet/>
      <dgm:spPr/>
      <dgm:t>
        <a:bodyPr/>
        <a:lstStyle/>
        <a:p>
          <a:endParaRPr lang="es-ES"/>
        </a:p>
      </dgm:t>
    </dgm:pt>
    <dgm:pt modelId="{1F0F8A8F-A133-2346-9BEF-8BD4DB67B8DA}">
      <dgm:prSet phldrT="[Texto]"/>
      <dgm:spPr/>
      <dgm:t>
        <a:bodyPr/>
        <a:lstStyle/>
        <a:p>
          <a:r>
            <a:rPr lang="es-ES" dirty="0" smtClean="0"/>
            <a:t>Tasa de culminaci</a:t>
          </a:r>
          <a:r>
            <a:rPr lang="es-ES" dirty="0" smtClean="0"/>
            <a:t>ón de secundaria, EMS y ES</a:t>
          </a:r>
          <a:endParaRPr lang="es-ES" dirty="0"/>
        </a:p>
      </dgm:t>
    </dgm:pt>
    <dgm:pt modelId="{40B79120-FAC9-9B49-B035-CEF0612EF25D}" type="parTrans" cxnId="{F469FEA3-5614-394E-B45D-9723D594B63F}">
      <dgm:prSet/>
      <dgm:spPr/>
      <dgm:t>
        <a:bodyPr/>
        <a:lstStyle/>
        <a:p>
          <a:endParaRPr lang="es-ES"/>
        </a:p>
      </dgm:t>
    </dgm:pt>
    <dgm:pt modelId="{8FF569C2-F056-6F4C-86D7-E0EADC0617D4}" type="sibTrans" cxnId="{F469FEA3-5614-394E-B45D-9723D594B63F}">
      <dgm:prSet/>
      <dgm:spPr/>
      <dgm:t>
        <a:bodyPr/>
        <a:lstStyle/>
        <a:p>
          <a:endParaRPr lang="es-ES"/>
        </a:p>
      </dgm:t>
    </dgm:pt>
    <dgm:pt modelId="{B01F6F15-F1A9-ED49-9AD1-6DBBCC5294C1}" type="pres">
      <dgm:prSet presAssocID="{CA2C7CD1-5308-054C-AA1B-F891474F6C3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666F5D4-201D-2245-8DC6-ED7E1D3B9E75}" type="pres">
      <dgm:prSet presAssocID="{BD7489B9-7345-554F-B930-A5CA9B81EE18}" presName="composite" presStyleCnt="0"/>
      <dgm:spPr/>
      <dgm:t>
        <a:bodyPr/>
        <a:lstStyle/>
        <a:p>
          <a:endParaRPr lang="es-ES"/>
        </a:p>
      </dgm:t>
    </dgm:pt>
    <dgm:pt modelId="{F04B2597-EC47-8A42-86F9-F54DB4CDB3E2}" type="pres">
      <dgm:prSet presAssocID="{BD7489B9-7345-554F-B930-A5CA9B81EE18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7409461-7EB9-E44B-8382-CD61E514F8DA}" type="pres">
      <dgm:prSet presAssocID="{BD7489B9-7345-554F-B930-A5CA9B81EE18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8B4C5EF-0B1F-CD4F-800B-E0285488FB69}" type="pres">
      <dgm:prSet presAssocID="{9C3F93C4-ECB3-A246-833F-0C931A480EF9}" presName="space" presStyleCnt="0"/>
      <dgm:spPr/>
      <dgm:t>
        <a:bodyPr/>
        <a:lstStyle/>
        <a:p>
          <a:endParaRPr lang="es-ES"/>
        </a:p>
      </dgm:t>
    </dgm:pt>
    <dgm:pt modelId="{77E87CC8-12D0-4347-9F27-04771AEF307B}" type="pres">
      <dgm:prSet presAssocID="{90337332-5C6B-B04B-A5F1-931BB9D8793E}" presName="composite" presStyleCnt="0"/>
      <dgm:spPr/>
      <dgm:t>
        <a:bodyPr/>
        <a:lstStyle/>
        <a:p>
          <a:endParaRPr lang="es-ES"/>
        </a:p>
      </dgm:t>
    </dgm:pt>
    <dgm:pt modelId="{3DB6D446-5614-6F43-953A-84895C624503}" type="pres">
      <dgm:prSet presAssocID="{90337332-5C6B-B04B-A5F1-931BB9D8793E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8A356D2-9A38-0741-9B5C-35610AF6DF86}" type="pres">
      <dgm:prSet presAssocID="{90337332-5C6B-B04B-A5F1-931BB9D8793E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2DFD1C1-C634-DC4D-B8FE-7808E9E089CE}" type="pres">
      <dgm:prSet presAssocID="{194D7CBE-D774-0E41-A719-B9095E01D061}" presName="space" presStyleCnt="0"/>
      <dgm:spPr/>
      <dgm:t>
        <a:bodyPr/>
        <a:lstStyle/>
        <a:p>
          <a:endParaRPr lang="es-ES"/>
        </a:p>
      </dgm:t>
    </dgm:pt>
    <dgm:pt modelId="{0D5820E3-3FCE-494B-A6FB-3728C00FCD12}" type="pres">
      <dgm:prSet presAssocID="{A994869D-46FF-CC48-B88A-2BF9CE1D7ED2}" presName="composite" presStyleCnt="0"/>
      <dgm:spPr/>
      <dgm:t>
        <a:bodyPr/>
        <a:lstStyle/>
        <a:p>
          <a:endParaRPr lang="es-ES"/>
        </a:p>
      </dgm:t>
    </dgm:pt>
    <dgm:pt modelId="{3B3597DB-33FC-EF48-95F6-69F2E342CBA4}" type="pres">
      <dgm:prSet presAssocID="{A994869D-46FF-CC48-B88A-2BF9CE1D7ED2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A2797BC-7A8D-C044-8830-AAB31D323408}" type="pres">
      <dgm:prSet presAssocID="{A994869D-46FF-CC48-B88A-2BF9CE1D7ED2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0A66157-68F9-BB41-9BF6-61DD4AFCB0EA}" type="presOf" srcId="{90337332-5C6B-B04B-A5F1-931BB9D8793E}" destId="{3DB6D446-5614-6F43-953A-84895C624503}" srcOrd="0" destOrd="0" presId="urn:microsoft.com/office/officeart/2005/8/layout/hList1"/>
    <dgm:cxn modelId="{EFA71048-DFFE-9049-89A8-2713F902F481}" type="presOf" srcId="{3214EFFD-38E5-5249-A713-388C953176A2}" destId="{78A356D2-9A38-0741-9B5C-35610AF6DF86}" srcOrd="0" destOrd="1" presId="urn:microsoft.com/office/officeart/2005/8/layout/hList1"/>
    <dgm:cxn modelId="{7C8034F1-AFB1-E34A-8FAC-C4B75C02C1CD}" type="presOf" srcId="{4A803009-68EF-DD47-BBCE-51EE92155B44}" destId="{5A2797BC-7A8D-C044-8830-AAB31D323408}" srcOrd="0" destOrd="0" presId="urn:microsoft.com/office/officeart/2005/8/layout/hList1"/>
    <dgm:cxn modelId="{DCBB8C84-979A-5F48-814F-0E1A5E25F518}" srcId="{90337332-5C6B-B04B-A5F1-931BB9D8793E}" destId="{3214EFFD-38E5-5249-A713-388C953176A2}" srcOrd="1" destOrd="0" parTransId="{4E187614-405A-AA48-8DCB-01E15298ABC9}" sibTransId="{536EE31C-6670-8248-BB18-D559226A7C8F}"/>
    <dgm:cxn modelId="{05156EB3-36F2-EC42-9171-F82B45DF3884}" type="presOf" srcId="{04F79D47-CEF6-7F4E-8C57-39AD5679DC28}" destId="{87409461-7EB9-E44B-8382-CD61E514F8DA}" srcOrd="0" destOrd="1" presId="urn:microsoft.com/office/officeart/2005/8/layout/hList1"/>
    <dgm:cxn modelId="{940F7C57-C86C-C744-B7D9-357CF5E8E7E3}" type="presOf" srcId="{A994869D-46FF-CC48-B88A-2BF9CE1D7ED2}" destId="{3B3597DB-33FC-EF48-95F6-69F2E342CBA4}" srcOrd="0" destOrd="0" presId="urn:microsoft.com/office/officeart/2005/8/layout/hList1"/>
    <dgm:cxn modelId="{B86F06BA-4000-E248-9AF6-231D9158F227}" srcId="{A994869D-46FF-CC48-B88A-2BF9CE1D7ED2}" destId="{4F4B977B-A7DB-E94D-8F6A-3289FC237A31}" srcOrd="2" destOrd="0" parTransId="{DFCF5421-A5A1-3D49-8B3C-45E635E7C16B}" sibTransId="{A0E57F4C-BE36-F84B-A5EC-97BD30DD5CE5}"/>
    <dgm:cxn modelId="{18EB755F-4777-A64A-ACD0-BCDA38BD1315}" srcId="{CA2C7CD1-5308-054C-AA1B-F891474F6C36}" destId="{90337332-5C6B-B04B-A5F1-931BB9D8793E}" srcOrd="1" destOrd="0" parTransId="{03FACA5F-243A-264E-8CD8-E90AA6389266}" sibTransId="{194D7CBE-D774-0E41-A719-B9095E01D061}"/>
    <dgm:cxn modelId="{791D972C-FFC3-3947-B0DB-063266569CD0}" type="presOf" srcId="{247EEF61-9987-1D42-9166-A3854D990747}" destId="{5A2797BC-7A8D-C044-8830-AAB31D323408}" srcOrd="0" destOrd="5" presId="urn:microsoft.com/office/officeart/2005/8/layout/hList1"/>
    <dgm:cxn modelId="{7365F168-743F-274F-AE72-222F7C41E9C1}" srcId="{90337332-5C6B-B04B-A5F1-931BB9D8793E}" destId="{F17FA82C-8EEF-F446-BB8D-1F8253A4F2A2}" srcOrd="2" destOrd="0" parTransId="{74AE81D6-78A9-9A40-8455-FDCF04060F62}" sibTransId="{356DE7A4-21BD-7C44-A50A-9C3D74917B3B}"/>
    <dgm:cxn modelId="{7C7BC9E0-0E56-C244-A246-BB5A1AA19988}" type="presOf" srcId="{1F0F8A8F-A133-2346-9BEF-8BD4DB67B8DA}" destId="{5A2797BC-7A8D-C044-8830-AAB31D323408}" srcOrd="0" destOrd="1" presId="urn:microsoft.com/office/officeart/2005/8/layout/hList1"/>
    <dgm:cxn modelId="{B340966F-412B-594F-A13F-CDDFC9F10494}" srcId="{BD7489B9-7345-554F-B930-A5CA9B81EE18}" destId="{0DD936F4-BD39-2C4A-8AF3-2142BC17462E}" srcOrd="0" destOrd="0" parTransId="{9BC1A8A1-C3DF-794C-A921-B92CB729AB04}" sibTransId="{19EA7857-F354-5343-9768-B6BC42552215}"/>
    <dgm:cxn modelId="{459C034B-278D-6045-803A-F10E8E1EA489}" type="presOf" srcId="{BD7489B9-7345-554F-B930-A5CA9B81EE18}" destId="{F04B2597-EC47-8A42-86F9-F54DB4CDB3E2}" srcOrd="0" destOrd="0" presId="urn:microsoft.com/office/officeart/2005/8/layout/hList1"/>
    <dgm:cxn modelId="{7DDC3F2C-93A2-EE49-8F62-7E6FBF4695AC}" srcId="{90337332-5C6B-B04B-A5F1-931BB9D8793E}" destId="{9BEB51A1-CD0F-FD4C-A60C-05C30BA665B2}" srcOrd="0" destOrd="0" parTransId="{A580E6E7-5080-9246-B9E6-A8FEB735C375}" sibTransId="{327FE07B-52A3-7442-8361-8D33BC962898}"/>
    <dgm:cxn modelId="{04FE094F-1989-8443-BA24-CDFA555A7F49}" srcId="{A994869D-46FF-CC48-B88A-2BF9CE1D7ED2}" destId="{9DEC4A7B-9645-F841-8125-DFC800D4707C}" srcOrd="4" destOrd="0" parTransId="{0A268E73-CEBB-F440-A241-74E68504C88F}" sibTransId="{3D04F020-A661-E84D-8C9A-36B31C52771F}"/>
    <dgm:cxn modelId="{64CEABF6-97CC-7344-9349-9B202C83D210}" type="presOf" srcId="{CA2C7CD1-5308-054C-AA1B-F891474F6C36}" destId="{B01F6F15-F1A9-ED49-9AD1-6DBBCC5294C1}" srcOrd="0" destOrd="0" presId="urn:microsoft.com/office/officeart/2005/8/layout/hList1"/>
    <dgm:cxn modelId="{114BFF92-7CFD-F94C-8A52-518BDF81C6CE}" srcId="{A994869D-46FF-CC48-B88A-2BF9CE1D7ED2}" destId="{247EEF61-9987-1D42-9166-A3854D990747}" srcOrd="5" destOrd="0" parTransId="{279BDB41-1669-704A-AA42-F25CFC96436D}" sibTransId="{6542BE10-0CF9-CF40-A9B9-651BB9823FC5}"/>
    <dgm:cxn modelId="{F469FEA3-5614-394E-B45D-9723D594B63F}" srcId="{A994869D-46FF-CC48-B88A-2BF9CE1D7ED2}" destId="{1F0F8A8F-A133-2346-9BEF-8BD4DB67B8DA}" srcOrd="1" destOrd="0" parTransId="{40B79120-FAC9-9B49-B035-CEF0612EF25D}" sibTransId="{8FF569C2-F056-6F4C-86D7-E0EADC0617D4}"/>
    <dgm:cxn modelId="{4FFA872F-8B8E-B742-ABC5-1C2F948C3D81}" type="presOf" srcId="{4F4B977B-A7DB-E94D-8F6A-3289FC237A31}" destId="{5A2797BC-7A8D-C044-8830-AAB31D323408}" srcOrd="0" destOrd="2" presId="urn:microsoft.com/office/officeart/2005/8/layout/hList1"/>
    <dgm:cxn modelId="{33C00C9A-616D-764F-A5E5-2AA7E4E97983}" srcId="{BD7489B9-7345-554F-B930-A5CA9B81EE18}" destId="{53BB4B78-B3B2-6B4E-BD5F-2E3D16AA90CC}" srcOrd="2" destOrd="0" parTransId="{9875783B-BFFC-0A45-9A84-C74F03142272}" sibTransId="{2963B955-3B85-D145-B4ED-F5E9393897A2}"/>
    <dgm:cxn modelId="{C7885B82-D66E-2046-8F28-76A24FD0E906}" srcId="{A994869D-46FF-CC48-B88A-2BF9CE1D7ED2}" destId="{69E48528-56AC-5E4C-916D-FDA58C4F3EB7}" srcOrd="3" destOrd="0" parTransId="{141372B9-DABF-DF4F-9A4E-3EBF914E5EEF}" sibTransId="{196CAC10-80DC-6243-B059-93E70AE28CB0}"/>
    <dgm:cxn modelId="{8641BA2A-9BE1-3748-BB80-48AEA8DCB401}" type="presOf" srcId="{0DD936F4-BD39-2C4A-8AF3-2142BC17462E}" destId="{87409461-7EB9-E44B-8382-CD61E514F8DA}" srcOrd="0" destOrd="0" presId="urn:microsoft.com/office/officeart/2005/8/layout/hList1"/>
    <dgm:cxn modelId="{11CD9392-8D8A-E845-9A7A-36695C76983D}" type="presOf" srcId="{F17FA82C-8EEF-F446-BB8D-1F8253A4F2A2}" destId="{78A356D2-9A38-0741-9B5C-35610AF6DF86}" srcOrd="0" destOrd="2" presId="urn:microsoft.com/office/officeart/2005/8/layout/hList1"/>
    <dgm:cxn modelId="{5DA82CE1-74C3-CD40-AC59-7628B9340A3F}" type="presOf" srcId="{53BB4B78-B3B2-6B4E-BD5F-2E3D16AA90CC}" destId="{87409461-7EB9-E44B-8382-CD61E514F8DA}" srcOrd="0" destOrd="2" presId="urn:microsoft.com/office/officeart/2005/8/layout/hList1"/>
    <dgm:cxn modelId="{0D974688-5A72-B34A-9CCE-D1D96D10FE52}" type="presOf" srcId="{9BEB51A1-CD0F-FD4C-A60C-05C30BA665B2}" destId="{78A356D2-9A38-0741-9B5C-35610AF6DF86}" srcOrd="0" destOrd="0" presId="urn:microsoft.com/office/officeart/2005/8/layout/hList1"/>
    <dgm:cxn modelId="{D24F73F2-8740-2E42-BF5F-849D2666062A}" srcId="{BD7489B9-7345-554F-B930-A5CA9B81EE18}" destId="{04F79D47-CEF6-7F4E-8C57-39AD5679DC28}" srcOrd="1" destOrd="0" parTransId="{38C27652-0027-224A-A20A-EAA672B54D7A}" sibTransId="{B4AAC44D-686C-F147-8FA7-7E2115BB7755}"/>
    <dgm:cxn modelId="{CEA04A13-45BA-F449-80F7-7B7C05B5B584}" srcId="{CA2C7CD1-5308-054C-AA1B-F891474F6C36}" destId="{A994869D-46FF-CC48-B88A-2BF9CE1D7ED2}" srcOrd="2" destOrd="0" parTransId="{53066935-0C12-B54F-981F-491206DE96F7}" sibTransId="{B2299D6C-D75F-2540-BA9F-86B11B748EF9}"/>
    <dgm:cxn modelId="{0710F857-F333-1241-8097-C26CDC7CD9CF}" srcId="{A994869D-46FF-CC48-B88A-2BF9CE1D7ED2}" destId="{4A803009-68EF-DD47-BBCE-51EE92155B44}" srcOrd="0" destOrd="0" parTransId="{4E3C14B8-348C-0641-9D1A-B02E1ED7863E}" sibTransId="{E031528F-C260-434D-A78B-6BE898ABDE34}"/>
    <dgm:cxn modelId="{69AF73E4-A440-E54B-958E-7F5AFE99E7D6}" srcId="{CA2C7CD1-5308-054C-AA1B-F891474F6C36}" destId="{BD7489B9-7345-554F-B930-A5CA9B81EE18}" srcOrd="0" destOrd="0" parTransId="{EA261A53-69FD-F04D-9D28-58DB344FBC09}" sibTransId="{9C3F93C4-ECB3-A246-833F-0C931A480EF9}"/>
    <dgm:cxn modelId="{6939353F-DC79-2040-84E0-33987D7DDE50}" type="presOf" srcId="{69E48528-56AC-5E4C-916D-FDA58C4F3EB7}" destId="{5A2797BC-7A8D-C044-8830-AAB31D323408}" srcOrd="0" destOrd="3" presId="urn:microsoft.com/office/officeart/2005/8/layout/hList1"/>
    <dgm:cxn modelId="{1E0DD0FD-B167-F14B-8875-118140D45979}" type="presOf" srcId="{9DEC4A7B-9645-F841-8125-DFC800D4707C}" destId="{5A2797BC-7A8D-C044-8830-AAB31D323408}" srcOrd="0" destOrd="4" presId="urn:microsoft.com/office/officeart/2005/8/layout/hList1"/>
    <dgm:cxn modelId="{C410DBEF-ED7C-D148-B973-AC0B2C4846BF}" type="presParOf" srcId="{B01F6F15-F1A9-ED49-9AD1-6DBBCC5294C1}" destId="{6666F5D4-201D-2245-8DC6-ED7E1D3B9E75}" srcOrd="0" destOrd="0" presId="urn:microsoft.com/office/officeart/2005/8/layout/hList1"/>
    <dgm:cxn modelId="{9F13BFD1-EE47-A64A-B93A-40FF44C6E4E3}" type="presParOf" srcId="{6666F5D4-201D-2245-8DC6-ED7E1D3B9E75}" destId="{F04B2597-EC47-8A42-86F9-F54DB4CDB3E2}" srcOrd="0" destOrd="0" presId="urn:microsoft.com/office/officeart/2005/8/layout/hList1"/>
    <dgm:cxn modelId="{6060EC75-496B-C840-B48C-1FB67F157CB1}" type="presParOf" srcId="{6666F5D4-201D-2245-8DC6-ED7E1D3B9E75}" destId="{87409461-7EB9-E44B-8382-CD61E514F8DA}" srcOrd="1" destOrd="0" presId="urn:microsoft.com/office/officeart/2005/8/layout/hList1"/>
    <dgm:cxn modelId="{979C067F-9AED-3F41-92E5-1D2C7C2F4E1F}" type="presParOf" srcId="{B01F6F15-F1A9-ED49-9AD1-6DBBCC5294C1}" destId="{78B4C5EF-0B1F-CD4F-800B-E0285488FB69}" srcOrd="1" destOrd="0" presId="urn:microsoft.com/office/officeart/2005/8/layout/hList1"/>
    <dgm:cxn modelId="{6B0C9005-CDA2-3D47-B6DF-BCEDA70860E6}" type="presParOf" srcId="{B01F6F15-F1A9-ED49-9AD1-6DBBCC5294C1}" destId="{77E87CC8-12D0-4347-9F27-04771AEF307B}" srcOrd="2" destOrd="0" presId="urn:microsoft.com/office/officeart/2005/8/layout/hList1"/>
    <dgm:cxn modelId="{8E722FE1-2723-154C-97DD-B8ED2B94048D}" type="presParOf" srcId="{77E87CC8-12D0-4347-9F27-04771AEF307B}" destId="{3DB6D446-5614-6F43-953A-84895C624503}" srcOrd="0" destOrd="0" presId="urn:microsoft.com/office/officeart/2005/8/layout/hList1"/>
    <dgm:cxn modelId="{BDDC4B9D-59EE-494E-B1D3-42049A327E40}" type="presParOf" srcId="{77E87CC8-12D0-4347-9F27-04771AEF307B}" destId="{78A356D2-9A38-0741-9B5C-35610AF6DF86}" srcOrd="1" destOrd="0" presId="urn:microsoft.com/office/officeart/2005/8/layout/hList1"/>
    <dgm:cxn modelId="{4F834A1A-4D7E-B246-B88E-937B27F757A7}" type="presParOf" srcId="{B01F6F15-F1A9-ED49-9AD1-6DBBCC5294C1}" destId="{82DFD1C1-C634-DC4D-B8FE-7808E9E089CE}" srcOrd="3" destOrd="0" presId="urn:microsoft.com/office/officeart/2005/8/layout/hList1"/>
    <dgm:cxn modelId="{3FE39C70-2E40-5D42-9D78-779B39D8BC8F}" type="presParOf" srcId="{B01F6F15-F1A9-ED49-9AD1-6DBBCC5294C1}" destId="{0D5820E3-3FCE-494B-A6FB-3728C00FCD12}" srcOrd="4" destOrd="0" presId="urn:microsoft.com/office/officeart/2005/8/layout/hList1"/>
    <dgm:cxn modelId="{9434C768-91CC-0846-8828-20EE3A16EDAE}" type="presParOf" srcId="{0D5820E3-3FCE-494B-A6FB-3728C00FCD12}" destId="{3B3597DB-33FC-EF48-95F6-69F2E342CBA4}" srcOrd="0" destOrd="0" presId="urn:microsoft.com/office/officeart/2005/8/layout/hList1"/>
    <dgm:cxn modelId="{BB6EFFBC-30BC-9B4D-BE4C-B6DFB5B4ECFC}" type="presParOf" srcId="{0D5820E3-3FCE-494B-A6FB-3728C00FCD12}" destId="{5A2797BC-7A8D-C044-8830-AAB31D32340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A9B21D-E049-3747-9C15-163BAA3B1636}" type="doc">
      <dgm:prSet loTypeId="urn:microsoft.com/office/officeart/2005/8/layout/vList5" loCatId="" qsTypeId="urn:microsoft.com/office/officeart/2005/8/quickstyle/simple4" qsCatId="simple" csTypeId="urn:microsoft.com/office/officeart/2005/8/colors/accent4_2" csCatId="accent4" phldr="1"/>
      <dgm:spPr/>
      <dgm:t>
        <a:bodyPr/>
        <a:lstStyle/>
        <a:p>
          <a:endParaRPr lang="es-ES"/>
        </a:p>
      </dgm:t>
    </dgm:pt>
    <dgm:pt modelId="{AAFF1AFD-4C19-D64C-9437-D1FD68365DC5}">
      <dgm:prSet phldrT="[Texto]"/>
      <dgm:spPr/>
      <dgm:t>
        <a:bodyPr/>
        <a:lstStyle/>
        <a:p>
          <a:r>
            <a:rPr lang="es-ES" dirty="0" smtClean="0"/>
            <a:t>Participación ciudadana</a:t>
          </a:r>
          <a:endParaRPr lang="es-ES" dirty="0"/>
        </a:p>
      </dgm:t>
    </dgm:pt>
    <dgm:pt modelId="{6FEFC77C-2420-7047-8E1B-0E7D9AA3C7AB}" type="parTrans" cxnId="{DCD004A7-721C-3942-AD65-81FD64617504}">
      <dgm:prSet/>
      <dgm:spPr/>
      <dgm:t>
        <a:bodyPr/>
        <a:lstStyle/>
        <a:p>
          <a:endParaRPr lang="es-ES"/>
        </a:p>
      </dgm:t>
    </dgm:pt>
    <dgm:pt modelId="{882229B4-6B58-844E-B74F-011827B55527}" type="sibTrans" cxnId="{DCD004A7-721C-3942-AD65-81FD64617504}">
      <dgm:prSet/>
      <dgm:spPr/>
      <dgm:t>
        <a:bodyPr/>
        <a:lstStyle/>
        <a:p>
          <a:endParaRPr lang="es-ES"/>
        </a:p>
      </dgm:t>
    </dgm:pt>
    <dgm:pt modelId="{C165A5AF-2276-7B4E-B1E1-CB6B21DBC0DD}">
      <dgm:prSet phldrT="[Texto]"/>
      <dgm:spPr/>
      <dgm:t>
        <a:bodyPr/>
        <a:lstStyle/>
        <a:p>
          <a:r>
            <a:rPr lang="es-ES" dirty="0" smtClean="0"/>
            <a:t>Participación en organizaciones</a:t>
          </a:r>
          <a:endParaRPr lang="es-ES" dirty="0"/>
        </a:p>
      </dgm:t>
    </dgm:pt>
    <dgm:pt modelId="{AB88B2D4-000C-E94D-AE17-EC99BBBD7F4E}" type="parTrans" cxnId="{D0E43979-E9FB-E645-A4E3-549E5369D8DB}">
      <dgm:prSet/>
      <dgm:spPr/>
      <dgm:t>
        <a:bodyPr/>
        <a:lstStyle/>
        <a:p>
          <a:endParaRPr lang="es-ES"/>
        </a:p>
      </dgm:t>
    </dgm:pt>
    <dgm:pt modelId="{5B3DFDA3-3F4F-E448-973F-3AC3ACB582F8}" type="sibTrans" cxnId="{D0E43979-E9FB-E645-A4E3-549E5369D8DB}">
      <dgm:prSet/>
      <dgm:spPr/>
      <dgm:t>
        <a:bodyPr/>
        <a:lstStyle/>
        <a:p>
          <a:endParaRPr lang="es-ES"/>
        </a:p>
      </dgm:t>
    </dgm:pt>
    <dgm:pt modelId="{1FF1F4E7-FF53-7143-9CFB-723C295E32BD}">
      <dgm:prSet phldrT="[Texto]"/>
      <dgm:spPr/>
      <dgm:t>
        <a:bodyPr/>
        <a:lstStyle/>
        <a:p>
          <a:r>
            <a:rPr lang="es-ES" dirty="0" smtClean="0"/>
            <a:t>Participación en actividades de beneficio colectivo</a:t>
          </a:r>
          <a:endParaRPr lang="es-ES" dirty="0"/>
        </a:p>
      </dgm:t>
    </dgm:pt>
    <dgm:pt modelId="{B605D115-5A57-B04C-882D-523C69F42BAF}" type="parTrans" cxnId="{F540D734-C871-E146-B5D2-6550305F8EE9}">
      <dgm:prSet/>
      <dgm:spPr/>
      <dgm:t>
        <a:bodyPr/>
        <a:lstStyle/>
        <a:p>
          <a:endParaRPr lang="es-ES"/>
        </a:p>
      </dgm:t>
    </dgm:pt>
    <dgm:pt modelId="{7AD037A8-9E62-C94D-8D3F-B15E3647528B}" type="sibTrans" cxnId="{F540D734-C871-E146-B5D2-6550305F8EE9}">
      <dgm:prSet/>
      <dgm:spPr/>
      <dgm:t>
        <a:bodyPr/>
        <a:lstStyle/>
        <a:p>
          <a:endParaRPr lang="es-ES"/>
        </a:p>
      </dgm:t>
    </dgm:pt>
    <dgm:pt modelId="{182531D1-99E9-A648-B40C-D163DA5AB3FA}">
      <dgm:prSet phldrT="[Texto]"/>
      <dgm:spPr/>
      <dgm:t>
        <a:bodyPr/>
        <a:lstStyle/>
        <a:p>
          <a:r>
            <a:rPr lang="es-ES" dirty="0" smtClean="0"/>
            <a:t>Opinión sobre democracia</a:t>
          </a:r>
          <a:endParaRPr lang="es-ES" dirty="0"/>
        </a:p>
      </dgm:t>
    </dgm:pt>
    <dgm:pt modelId="{AD6ABC89-995D-6149-807A-297203797754}" type="parTrans" cxnId="{68345793-B7B4-4347-B5F0-4231A63E1195}">
      <dgm:prSet/>
      <dgm:spPr/>
      <dgm:t>
        <a:bodyPr/>
        <a:lstStyle/>
        <a:p>
          <a:endParaRPr lang="es-ES"/>
        </a:p>
      </dgm:t>
    </dgm:pt>
    <dgm:pt modelId="{D21CFAF2-91E9-0642-BF2E-E3528727A00F}" type="sibTrans" cxnId="{68345793-B7B4-4347-B5F0-4231A63E1195}">
      <dgm:prSet/>
      <dgm:spPr/>
      <dgm:t>
        <a:bodyPr/>
        <a:lstStyle/>
        <a:p>
          <a:endParaRPr lang="es-ES"/>
        </a:p>
      </dgm:t>
    </dgm:pt>
    <dgm:pt modelId="{C2CDAD42-F44B-DB45-9633-8AC2759A593A}">
      <dgm:prSet phldrT="[Texto]"/>
      <dgm:spPr/>
      <dgm:t>
        <a:bodyPr/>
        <a:lstStyle/>
        <a:p>
          <a:r>
            <a:rPr lang="es-ES" dirty="0" smtClean="0"/>
            <a:t>Aprecio por la democracia</a:t>
          </a:r>
          <a:endParaRPr lang="es-ES" dirty="0"/>
        </a:p>
      </dgm:t>
    </dgm:pt>
    <dgm:pt modelId="{7498DEE3-00AC-CB4B-9FEA-10672F840EAF}" type="parTrans" cxnId="{6D83F2A5-4194-374C-9AAA-5BF37881379E}">
      <dgm:prSet/>
      <dgm:spPr/>
      <dgm:t>
        <a:bodyPr/>
        <a:lstStyle/>
        <a:p>
          <a:endParaRPr lang="es-ES"/>
        </a:p>
      </dgm:t>
    </dgm:pt>
    <dgm:pt modelId="{75A95ACB-0F44-574E-93FA-F00E13FAACC3}" type="sibTrans" cxnId="{6D83F2A5-4194-374C-9AAA-5BF37881379E}">
      <dgm:prSet/>
      <dgm:spPr/>
      <dgm:t>
        <a:bodyPr/>
        <a:lstStyle/>
        <a:p>
          <a:endParaRPr lang="es-ES"/>
        </a:p>
      </dgm:t>
    </dgm:pt>
    <dgm:pt modelId="{172EED37-DA44-2244-B290-D59CFACF92D0}">
      <dgm:prSet phldrT="[Texto]"/>
      <dgm:spPr/>
      <dgm:t>
        <a:bodyPr/>
        <a:lstStyle/>
        <a:p>
          <a:r>
            <a:rPr lang="es-ES" dirty="0" smtClean="0"/>
            <a:t>Institucionalidad</a:t>
          </a:r>
          <a:endParaRPr lang="es-ES" dirty="0"/>
        </a:p>
      </dgm:t>
    </dgm:pt>
    <dgm:pt modelId="{A90D045B-8B07-BC4A-A1D5-6D7FFCE58DD9}" type="parTrans" cxnId="{265559E9-9382-754E-9A70-13237DF19FE6}">
      <dgm:prSet/>
      <dgm:spPr/>
      <dgm:t>
        <a:bodyPr/>
        <a:lstStyle/>
        <a:p>
          <a:endParaRPr lang="es-ES"/>
        </a:p>
      </dgm:t>
    </dgm:pt>
    <dgm:pt modelId="{E34A81B4-CEE6-F74A-9603-75F58C3A37DE}" type="sibTrans" cxnId="{265559E9-9382-754E-9A70-13237DF19FE6}">
      <dgm:prSet/>
      <dgm:spPr/>
      <dgm:t>
        <a:bodyPr/>
        <a:lstStyle/>
        <a:p>
          <a:endParaRPr lang="es-ES"/>
        </a:p>
      </dgm:t>
    </dgm:pt>
    <dgm:pt modelId="{1FEF0C76-3AB9-4143-AAFE-18B75C73A933}">
      <dgm:prSet phldrT="[Texto]" custT="1"/>
      <dgm:spPr/>
      <dgm:t>
        <a:bodyPr/>
        <a:lstStyle/>
        <a:p>
          <a:endParaRPr lang="es-ES" sz="1600" dirty="0"/>
        </a:p>
      </dgm:t>
    </dgm:pt>
    <dgm:pt modelId="{CEAC7095-2E8A-554E-AD4C-A550865C89B5}" type="parTrans" cxnId="{AD1E6058-846D-3642-B7C6-E0E06C102FFC}">
      <dgm:prSet/>
      <dgm:spPr/>
      <dgm:t>
        <a:bodyPr/>
        <a:lstStyle/>
        <a:p>
          <a:endParaRPr lang="es-ES"/>
        </a:p>
      </dgm:t>
    </dgm:pt>
    <dgm:pt modelId="{DFE3A422-F7CD-2A43-AD5F-6B71CCD9CD5D}" type="sibTrans" cxnId="{AD1E6058-846D-3642-B7C6-E0E06C102FFC}">
      <dgm:prSet/>
      <dgm:spPr/>
      <dgm:t>
        <a:bodyPr/>
        <a:lstStyle/>
        <a:p>
          <a:endParaRPr lang="es-ES"/>
        </a:p>
      </dgm:t>
    </dgm:pt>
    <dgm:pt modelId="{FBAB0F14-9C9C-7648-9F4A-E1147BA23122}">
      <dgm:prSet phldrT="[Texto]" custT="1"/>
      <dgm:spPr/>
      <dgm:t>
        <a:bodyPr/>
        <a:lstStyle/>
        <a:p>
          <a:r>
            <a:rPr lang="es-ES" sz="1600" dirty="0" smtClean="0"/>
            <a:t>Gasto social per cápita</a:t>
          </a:r>
          <a:endParaRPr lang="es-ES" sz="1600" dirty="0"/>
        </a:p>
      </dgm:t>
    </dgm:pt>
    <dgm:pt modelId="{E74FF19A-6172-D04C-A158-DC5BF530DBC2}" type="parTrans" cxnId="{73E5C25D-2C2B-A244-A7D9-4783D34FF568}">
      <dgm:prSet/>
      <dgm:spPr/>
      <dgm:t>
        <a:bodyPr/>
        <a:lstStyle/>
        <a:p>
          <a:endParaRPr lang="es-ES"/>
        </a:p>
      </dgm:t>
    </dgm:pt>
    <dgm:pt modelId="{EFF55EFA-AC61-2B47-987F-5564CE8FB307}" type="sibTrans" cxnId="{73E5C25D-2C2B-A244-A7D9-4783D34FF568}">
      <dgm:prSet/>
      <dgm:spPr/>
      <dgm:t>
        <a:bodyPr/>
        <a:lstStyle/>
        <a:p>
          <a:endParaRPr lang="es-ES"/>
        </a:p>
      </dgm:t>
    </dgm:pt>
    <dgm:pt modelId="{B6D93174-61B4-E944-BA9B-7942EA062C3D}">
      <dgm:prSet phldrT="[Texto]"/>
      <dgm:spPr/>
      <dgm:t>
        <a:bodyPr/>
        <a:lstStyle/>
        <a:p>
          <a:r>
            <a:rPr lang="es-ES" dirty="0" smtClean="0"/>
            <a:t>Participación electoral (no abstención)</a:t>
          </a:r>
          <a:endParaRPr lang="es-ES" dirty="0"/>
        </a:p>
      </dgm:t>
    </dgm:pt>
    <dgm:pt modelId="{E8B62BE2-72B3-B149-9439-298D8FEDBFC6}" type="parTrans" cxnId="{3701EF80-7D2D-2E43-8059-A8F19547737F}">
      <dgm:prSet/>
      <dgm:spPr/>
      <dgm:t>
        <a:bodyPr/>
        <a:lstStyle/>
        <a:p>
          <a:endParaRPr lang="es-ES"/>
        </a:p>
      </dgm:t>
    </dgm:pt>
    <dgm:pt modelId="{7B19D831-D983-274C-B115-DBCCA160DBD6}" type="sibTrans" cxnId="{3701EF80-7D2D-2E43-8059-A8F19547737F}">
      <dgm:prSet/>
      <dgm:spPr/>
      <dgm:t>
        <a:bodyPr/>
        <a:lstStyle/>
        <a:p>
          <a:endParaRPr lang="es-ES"/>
        </a:p>
      </dgm:t>
    </dgm:pt>
    <dgm:pt modelId="{68F5CC57-7AF6-7240-9C05-A24AFE269112}">
      <dgm:prSet phldrT="[Texto]"/>
      <dgm:spPr/>
      <dgm:t>
        <a:bodyPr/>
        <a:lstStyle/>
        <a:p>
          <a:r>
            <a:rPr lang="es-ES" dirty="0" smtClean="0"/>
            <a:t>Aprecio por la legalidad</a:t>
          </a:r>
          <a:endParaRPr lang="es-ES" dirty="0"/>
        </a:p>
      </dgm:t>
    </dgm:pt>
    <dgm:pt modelId="{5767074F-D452-6C4A-B1E9-3851159FC581}" type="parTrans" cxnId="{C8202FDE-EA9F-9341-B653-9F52B017BCBB}">
      <dgm:prSet/>
      <dgm:spPr/>
      <dgm:t>
        <a:bodyPr/>
        <a:lstStyle/>
        <a:p>
          <a:endParaRPr lang="es-ES"/>
        </a:p>
      </dgm:t>
    </dgm:pt>
    <dgm:pt modelId="{4F78058B-FF59-FD49-8716-A836EF66A220}" type="sibTrans" cxnId="{C8202FDE-EA9F-9341-B653-9F52B017BCBB}">
      <dgm:prSet/>
      <dgm:spPr/>
      <dgm:t>
        <a:bodyPr/>
        <a:lstStyle/>
        <a:p>
          <a:endParaRPr lang="es-ES"/>
        </a:p>
      </dgm:t>
    </dgm:pt>
    <dgm:pt modelId="{6CE2657A-6A39-BD42-82F9-A98FD66E0A27}">
      <dgm:prSet phldrT="[Texto]"/>
      <dgm:spPr/>
      <dgm:t>
        <a:bodyPr/>
        <a:lstStyle/>
        <a:p>
          <a:r>
            <a:rPr lang="es-ES" dirty="0" smtClean="0"/>
            <a:t>Valoración de instituciones y actores de la democracia</a:t>
          </a:r>
          <a:endParaRPr lang="es-ES" dirty="0"/>
        </a:p>
      </dgm:t>
    </dgm:pt>
    <dgm:pt modelId="{130B9857-10F4-924B-8F59-1DB58CC2FEF0}" type="parTrans" cxnId="{227941E0-B1B4-EE4B-A402-639024935868}">
      <dgm:prSet/>
      <dgm:spPr/>
      <dgm:t>
        <a:bodyPr/>
        <a:lstStyle/>
        <a:p>
          <a:endParaRPr lang="es-ES"/>
        </a:p>
      </dgm:t>
    </dgm:pt>
    <dgm:pt modelId="{F7E898F8-93B0-6A45-BCEA-89FE985C5AE6}" type="sibTrans" cxnId="{227941E0-B1B4-EE4B-A402-639024935868}">
      <dgm:prSet/>
      <dgm:spPr/>
      <dgm:t>
        <a:bodyPr/>
        <a:lstStyle/>
        <a:p>
          <a:endParaRPr lang="es-ES"/>
        </a:p>
      </dgm:t>
    </dgm:pt>
    <dgm:pt modelId="{414A8AF5-65C0-5847-BC07-2424BA78B9CB}">
      <dgm:prSet phldrT="[Texto]" custT="1"/>
      <dgm:spPr/>
      <dgm:t>
        <a:bodyPr/>
        <a:lstStyle/>
        <a:p>
          <a:r>
            <a:rPr lang="es-ES" sz="1600" dirty="0" smtClean="0"/>
            <a:t>Tasa de recaudación</a:t>
          </a:r>
          <a:endParaRPr lang="es-ES" sz="1600" dirty="0"/>
        </a:p>
      </dgm:t>
    </dgm:pt>
    <dgm:pt modelId="{16CE5048-E1C9-8040-BEDB-63ECD17D9235}" type="parTrans" cxnId="{91EF2ACA-1AC7-E647-B054-7AFEB8E55375}">
      <dgm:prSet/>
      <dgm:spPr/>
      <dgm:t>
        <a:bodyPr/>
        <a:lstStyle/>
        <a:p>
          <a:endParaRPr lang="es-ES"/>
        </a:p>
      </dgm:t>
    </dgm:pt>
    <dgm:pt modelId="{C239F3D7-050D-E143-92E7-5DB0E7A90736}" type="sibTrans" cxnId="{91EF2ACA-1AC7-E647-B054-7AFEB8E55375}">
      <dgm:prSet/>
      <dgm:spPr/>
      <dgm:t>
        <a:bodyPr/>
        <a:lstStyle/>
        <a:p>
          <a:endParaRPr lang="es-ES"/>
        </a:p>
      </dgm:t>
    </dgm:pt>
    <dgm:pt modelId="{49EA3968-BD18-3D45-B506-592DCA90DF7C}">
      <dgm:prSet phldrT="[Texto]" custT="1"/>
      <dgm:spPr/>
      <dgm:t>
        <a:bodyPr/>
        <a:lstStyle/>
        <a:p>
          <a:r>
            <a:rPr lang="es-ES" sz="1600" dirty="0" smtClean="0"/>
            <a:t>Población contribuyente </a:t>
          </a:r>
          <a:endParaRPr lang="es-ES" sz="1600" dirty="0"/>
        </a:p>
      </dgm:t>
    </dgm:pt>
    <dgm:pt modelId="{DA388407-8D71-1146-91D8-D75440231DCC}" type="parTrans" cxnId="{FCDC2B82-7B1F-344C-AC94-9A1F0FF190EE}">
      <dgm:prSet/>
      <dgm:spPr/>
      <dgm:t>
        <a:bodyPr/>
        <a:lstStyle/>
        <a:p>
          <a:endParaRPr lang="es-ES"/>
        </a:p>
      </dgm:t>
    </dgm:pt>
    <dgm:pt modelId="{DB456127-9A9B-9B44-BCB8-B3D38AABD0F5}" type="sibTrans" cxnId="{FCDC2B82-7B1F-344C-AC94-9A1F0FF190EE}">
      <dgm:prSet/>
      <dgm:spPr/>
      <dgm:t>
        <a:bodyPr/>
        <a:lstStyle/>
        <a:p>
          <a:endParaRPr lang="es-ES"/>
        </a:p>
      </dgm:t>
    </dgm:pt>
    <dgm:pt modelId="{27AE45A0-90F8-7A4C-9C60-8062C706674E}">
      <dgm:prSet phldrT="[Texto]" custT="1"/>
      <dgm:spPr/>
      <dgm:t>
        <a:bodyPr/>
        <a:lstStyle/>
        <a:p>
          <a:r>
            <a:rPr lang="es-ES" sz="1600" dirty="0" smtClean="0"/>
            <a:t>Progresividad del presupuesto y del gasto social</a:t>
          </a:r>
          <a:endParaRPr lang="es-ES" sz="1600" dirty="0"/>
        </a:p>
      </dgm:t>
    </dgm:pt>
    <dgm:pt modelId="{6C9486E9-17B1-FB4D-892D-19132E974696}" type="parTrans" cxnId="{E347AF6A-38A3-1345-B7AB-9595B5341E20}">
      <dgm:prSet/>
      <dgm:spPr/>
      <dgm:t>
        <a:bodyPr/>
        <a:lstStyle/>
        <a:p>
          <a:endParaRPr lang="es-ES"/>
        </a:p>
      </dgm:t>
    </dgm:pt>
    <dgm:pt modelId="{5C684A2B-807A-F842-BE2D-09CAC493E6BA}" type="sibTrans" cxnId="{E347AF6A-38A3-1345-B7AB-9595B5341E20}">
      <dgm:prSet/>
      <dgm:spPr/>
      <dgm:t>
        <a:bodyPr/>
        <a:lstStyle/>
        <a:p>
          <a:endParaRPr lang="es-ES"/>
        </a:p>
      </dgm:t>
    </dgm:pt>
    <dgm:pt modelId="{BD4D82CA-03D9-1F4C-838F-2AC29FDB833D}">
      <dgm:prSet phldrT="[Texto]"/>
      <dgm:spPr/>
      <dgm:t>
        <a:bodyPr/>
        <a:lstStyle/>
        <a:p>
          <a:r>
            <a:rPr lang="es-ES" dirty="0" smtClean="0"/>
            <a:t>Población mayor 18 años inscrita en padrón electoral</a:t>
          </a:r>
          <a:endParaRPr lang="es-ES" dirty="0"/>
        </a:p>
      </dgm:t>
    </dgm:pt>
    <dgm:pt modelId="{45734473-2996-D047-884A-38595DDE6FBD}" type="parTrans" cxnId="{711ED7C7-B65B-C445-A351-7581C0E20DF7}">
      <dgm:prSet/>
      <dgm:spPr/>
      <dgm:t>
        <a:bodyPr/>
        <a:lstStyle/>
        <a:p>
          <a:endParaRPr lang="es-ES"/>
        </a:p>
      </dgm:t>
    </dgm:pt>
    <dgm:pt modelId="{213A0281-FF82-0C44-8DE6-1F129F3E1210}" type="sibTrans" cxnId="{711ED7C7-B65B-C445-A351-7581C0E20DF7}">
      <dgm:prSet/>
      <dgm:spPr/>
      <dgm:t>
        <a:bodyPr/>
        <a:lstStyle/>
        <a:p>
          <a:endParaRPr lang="es-ES"/>
        </a:p>
      </dgm:t>
    </dgm:pt>
    <dgm:pt modelId="{11510A73-80F5-3D47-9718-4916A8ECB543}" type="pres">
      <dgm:prSet presAssocID="{6FA9B21D-E049-3747-9C15-163BAA3B163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2327A15-5103-254A-8ACE-07A0F3F98B93}" type="pres">
      <dgm:prSet presAssocID="{AAFF1AFD-4C19-D64C-9437-D1FD68365DC5}" presName="linNode" presStyleCnt="0"/>
      <dgm:spPr/>
      <dgm:t>
        <a:bodyPr/>
        <a:lstStyle/>
        <a:p>
          <a:endParaRPr lang="es-ES"/>
        </a:p>
      </dgm:t>
    </dgm:pt>
    <dgm:pt modelId="{C43278E6-A271-C340-AA16-A391D0AB4794}" type="pres">
      <dgm:prSet presAssocID="{AAFF1AFD-4C19-D64C-9437-D1FD68365DC5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7F80900-CCDF-AB49-8945-A14E09522FE0}" type="pres">
      <dgm:prSet presAssocID="{AAFF1AFD-4C19-D64C-9437-D1FD68365DC5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DD4D4EF-2049-6749-9832-22BE327A2134}" type="pres">
      <dgm:prSet presAssocID="{882229B4-6B58-844E-B74F-011827B55527}" presName="sp" presStyleCnt="0"/>
      <dgm:spPr/>
      <dgm:t>
        <a:bodyPr/>
        <a:lstStyle/>
        <a:p>
          <a:endParaRPr lang="es-ES"/>
        </a:p>
      </dgm:t>
    </dgm:pt>
    <dgm:pt modelId="{3EB7DDFE-0773-494D-BED4-94A9114DAF3A}" type="pres">
      <dgm:prSet presAssocID="{182531D1-99E9-A648-B40C-D163DA5AB3FA}" presName="linNode" presStyleCnt="0"/>
      <dgm:spPr/>
      <dgm:t>
        <a:bodyPr/>
        <a:lstStyle/>
        <a:p>
          <a:endParaRPr lang="es-ES"/>
        </a:p>
      </dgm:t>
    </dgm:pt>
    <dgm:pt modelId="{5A1A0DEA-4632-0A4C-887D-4F61AF1A442C}" type="pres">
      <dgm:prSet presAssocID="{182531D1-99E9-A648-B40C-D163DA5AB3FA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5E64780-4955-DB4E-B625-DD84BEFDA2B3}" type="pres">
      <dgm:prSet presAssocID="{182531D1-99E9-A648-B40C-D163DA5AB3FA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B21179F-F78B-6C45-A192-2E02B2DACB28}" type="pres">
      <dgm:prSet presAssocID="{D21CFAF2-91E9-0642-BF2E-E3528727A00F}" presName="sp" presStyleCnt="0"/>
      <dgm:spPr/>
      <dgm:t>
        <a:bodyPr/>
        <a:lstStyle/>
        <a:p>
          <a:endParaRPr lang="es-ES"/>
        </a:p>
      </dgm:t>
    </dgm:pt>
    <dgm:pt modelId="{91A37791-762B-E14A-BA3C-762AA1B1BCB9}" type="pres">
      <dgm:prSet presAssocID="{172EED37-DA44-2244-B290-D59CFACF92D0}" presName="linNode" presStyleCnt="0"/>
      <dgm:spPr/>
      <dgm:t>
        <a:bodyPr/>
        <a:lstStyle/>
        <a:p>
          <a:endParaRPr lang="es-ES"/>
        </a:p>
      </dgm:t>
    </dgm:pt>
    <dgm:pt modelId="{94883D1E-F158-A443-8DE0-0F8FFDD437B8}" type="pres">
      <dgm:prSet presAssocID="{172EED37-DA44-2244-B290-D59CFACF92D0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3B0EAB1-988F-C548-8313-37D7D2D2B330}" type="pres">
      <dgm:prSet presAssocID="{172EED37-DA44-2244-B290-D59CFACF92D0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1EF2ACA-1AC7-E647-B054-7AFEB8E55375}" srcId="{172EED37-DA44-2244-B290-D59CFACF92D0}" destId="{414A8AF5-65C0-5847-BC07-2424BA78B9CB}" srcOrd="2" destOrd="0" parTransId="{16CE5048-E1C9-8040-BEDB-63ECD17D9235}" sibTransId="{C239F3D7-050D-E143-92E7-5DB0E7A90736}"/>
    <dgm:cxn modelId="{73E5C25D-2C2B-A244-A7D9-4783D34FF568}" srcId="{172EED37-DA44-2244-B290-D59CFACF92D0}" destId="{FBAB0F14-9C9C-7648-9F4A-E1147BA23122}" srcOrd="3" destOrd="0" parTransId="{E74FF19A-6172-D04C-A158-DC5BF530DBC2}" sibTransId="{EFF55EFA-AC61-2B47-987F-5564CE8FB307}"/>
    <dgm:cxn modelId="{DCD004A7-721C-3942-AD65-81FD64617504}" srcId="{6FA9B21D-E049-3747-9C15-163BAA3B1636}" destId="{AAFF1AFD-4C19-D64C-9437-D1FD68365DC5}" srcOrd="0" destOrd="0" parTransId="{6FEFC77C-2420-7047-8E1B-0E7D9AA3C7AB}" sibTransId="{882229B4-6B58-844E-B74F-011827B55527}"/>
    <dgm:cxn modelId="{227941E0-B1B4-EE4B-A402-639024935868}" srcId="{182531D1-99E9-A648-B40C-D163DA5AB3FA}" destId="{6CE2657A-6A39-BD42-82F9-A98FD66E0A27}" srcOrd="2" destOrd="0" parTransId="{130B9857-10F4-924B-8F59-1DB58CC2FEF0}" sibTransId="{F7E898F8-93B0-6A45-BCEA-89FE985C5AE6}"/>
    <dgm:cxn modelId="{265559E9-9382-754E-9A70-13237DF19FE6}" srcId="{6FA9B21D-E049-3747-9C15-163BAA3B1636}" destId="{172EED37-DA44-2244-B290-D59CFACF92D0}" srcOrd="2" destOrd="0" parTransId="{A90D045B-8B07-BC4A-A1D5-6D7FFCE58DD9}" sibTransId="{E34A81B4-CEE6-F74A-9603-75F58C3A37DE}"/>
    <dgm:cxn modelId="{32D46390-06B4-1242-B97F-D6D4DB305D31}" type="presOf" srcId="{49EA3968-BD18-3D45-B506-592DCA90DF7C}" destId="{93B0EAB1-988F-C548-8313-37D7D2D2B330}" srcOrd="0" destOrd="1" presId="urn:microsoft.com/office/officeart/2005/8/layout/vList5"/>
    <dgm:cxn modelId="{AD1E6058-846D-3642-B7C6-E0E06C102FFC}" srcId="{172EED37-DA44-2244-B290-D59CFACF92D0}" destId="{1FEF0C76-3AB9-4143-AAFE-18B75C73A933}" srcOrd="0" destOrd="0" parTransId="{CEAC7095-2E8A-554E-AD4C-A550865C89B5}" sibTransId="{DFE3A422-F7CD-2A43-AD5F-6B71CCD9CD5D}"/>
    <dgm:cxn modelId="{B59BDFFC-5860-EF42-901B-9A146E91390A}" type="presOf" srcId="{B6D93174-61B4-E944-BA9B-7942EA062C3D}" destId="{97F80900-CCDF-AB49-8945-A14E09522FE0}" srcOrd="0" destOrd="2" presId="urn:microsoft.com/office/officeart/2005/8/layout/vList5"/>
    <dgm:cxn modelId="{5B285CCC-A67F-9B43-834D-92B2507C3FD4}" type="presOf" srcId="{C165A5AF-2276-7B4E-B1E1-CB6B21DBC0DD}" destId="{97F80900-CCDF-AB49-8945-A14E09522FE0}" srcOrd="0" destOrd="0" presId="urn:microsoft.com/office/officeart/2005/8/layout/vList5"/>
    <dgm:cxn modelId="{000E1803-744D-AF48-A777-FBC26EFDBF8C}" type="presOf" srcId="{68F5CC57-7AF6-7240-9C05-A24AFE269112}" destId="{45E64780-4955-DB4E-B625-DD84BEFDA2B3}" srcOrd="0" destOrd="1" presId="urn:microsoft.com/office/officeart/2005/8/layout/vList5"/>
    <dgm:cxn modelId="{C05DBD60-6BCE-C84F-BF59-F0057FE98B34}" type="presOf" srcId="{1FEF0C76-3AB9-4143-AAFE-18B75C73A933}" destId="{93B0EAB1-988F-C548-8313-37D7D2D2B330}" srcOrd="0" destOrd="0" presId="urn:microsoft.com/office/officeart/2005/8/layout/vList5"/>
    <dgm:cxn modelId="{711ED7C7-B65B-C445-A351-7581C0E20DF7}" srcId="{AAFF1AFD-4C19-D64C-9437-D1FD68365DC5}" destId="{BD4D82CA-03D9-1F4C-838F-2AC29FDB833D}" srcOrd="3" destOrd="0" parTransId="{45734473-2996-D047-884A-38595DDE6FBD}" sibTransId="{213A0281-FF82-0C44-8DE6-1F129F3E1210}"/>
    <dgm:cxn modelId="{F13C057E-09AB-3B45-AC66-27352950A6D1}" type="presOf" srcId="{C2CDAD42-F44B-DB45-9633-8AC2759A593A}" destId="{45E64780-4955-DB4E-B625-DD84BEFDA2B3}" srcOrd="0" destOrd="0" presId="urn:microsoft.com/office/officeart/2005/8/layout/vList5"/>
    <dgm:cxn modelId="{6D83F2A5-4194-374C-9AAA-5BF37881379E}" srcId="{182531D1-99E9-A648-B40C-D163DA5AB3FA}" destId="{C2CDAD42-F44B-DB45-9633-8AC2759A593A}" srcOrd="0" destOrd="0" parTransId="{7498DEE3-00AC-CB4B-9FEA-10672F840EAF}" sibTransId="{75A95ACB-0F44-574E-93FA-F00E13FAACC3}"/>
    <dgm:cxn modelId="{544F5779-FC16-6045-9FF6-E337791C8419}" type="presOf" srcId="{1FF1F4E7-FF53-7143-9CFB-723C295E32BD}" destId="{97F80900-CCDF-AB49-8945-A14E09522FE0}" srcOrd="0" destOrd="1" presId="urn:microsoft.com/office/officeart/2005/8/layout/vList5"/>
    <dgm:cxn modelId="{F540D734-C871-E146-B5D2-6550305F8EE9}" srcId="{AAFF1AFD-4C19-D64C-9437-D1FD68365DC5}" destId="{1FF1F4E7-FF53-7143-9CFB-723C295E32BD}" srcOrd="1" destOrd="0" parTransId="{B605D115-5A57-B04C-882D-523C69F42BAF}" sibTransId="{7AD037A8-9E62-C94D-8D3F-B15E3647528B}"/>
    <dgm:cxn modelId="{FCDC2B82-7B1F-344C-AC94-9A1F0FF190EE}" srcId="{172EED37-DA44-2244-B290-D59CFACF92D0}" destId="{49EA3968-BD18-3D45-B506-592DCA90DF7C}" srcOrd="1" destOrd="0" parTransId="{DA388407-8D71-1146-91D8-D75440231DCC}" sibTransId="{DB456127-9A9B-9B44-BCB8-B3D38AABD0F5}"/>
    <dgm:cxn modelId="{BBD8AE3C-115F-CA49-AC02-B3485D857579}" type="presOf" srcId="{414A8AF5-65C0-5847-BC07-2424BA78B9CB}" destId="{93B0EAB1-988F-C548-8313-37D7D2D2B330}" srcOrd="0" destOrd="2" presId="urn:microsoft.com/office/officeart/2005/8/layout/vList5"/>
    <dgm:cxn modelId="{D0E43979-E9FB-E645-A4E3-549E5369D8DB}" srcId="{AAFF1AFD-4C19-D64C-9437-D1FD68365DC5}" destId="{C165A5AF-2276-7B4E-B1E1-CB6B21DBC0DD}" srcOrd="0" destOrd="0" parTransId="{AB88B2D4-000C-E94D-AE17-EC99BBBD7F4E}" sibTransId="{5B3DFDA3-3F4F-E448-973F-3AC3ACB582F8}"/>
    <dgm:cxn modelId="{081F11AF-B78D-584E-8CE7-D7A3D753B86B}" type="presOf" srcId="{27AE45A0-90F8-7A4C-9C60-8062C706674E}" destId="{93B0EAB1-988F-C548-8313-37D7D2D2B330}" srcOrd="0" destOrd="4" presId="urn:microsoft.com/office/officeart/2005/8/layout/vList5"/>
    <dgm:cxn modelId="{E347AF6A-38A3-1345-B7AB-9595B5341E20}" srcId="{172EED37-DA44-2244-B290-D59CFACF92D0}" destId="{27AE45A0-90F8-7A4C-9C60-8062C706674E}" srcOrd="4" destOrd="0" parTransId="{6C9486E9-17B1-FB4D-892D-19132E974696}" sibTransId="{5C684A2B-807A-F842-BE2D-09CAC493E6BA}"/>
    <dgm:cxn modelId="{3701EF80-7D2D-2E43-8059-A8F19547737F}" srcId="{AAFF1AFD-4C19-D64C-9437-D1FD68365DC5}" destId="{B6D93174-61B4-E944-BA9B-7942EA062C3D}" srcOrd="2" destOrd="0" parTransId="{E8B62BE2-72B3-B149-9439-298D8FEDBFC6}" sibTransId="{7B19D831-D983-274C-B115-DBCCA160DBD6}"/>
    <dgm:cxn modelId="{83D81BB7-25EA-4644-971D-ECCCFE523667}" type="presOf" srcId="{182531D1-99E9-A648-B40C-D163DA5AB3FA}" destId="{5A1A0DEA-4632-0A4C-887D-4F61AF1A442C}" srcOrd="0" destOrd="0" presId="urn:microsoft.com/office/officeart/2005/8/layout/vList5"/>
    <dgm:cxn modelId="{C8202FDE-EA9F-9341-B653-9F52B017BCBB}" srcId="{182531D1-99E9-A648-B40C-D163DA5AB3FA}" destId="{68F5CC57-7AF6-7240-9C05-A24AFE269112}" srcOrd="1" destOrd="0" parTransId="{5767074F-D452-6C4A-B1E9-3851159FC581}" sibTransId="{4F78058B-FF59-FD49-8716-A836EF66A220}"/>
    <dgm:cxn modelId="{36196E70-BA42-2743-BB37-A0274D69BB9E}" type="presOf" srcId="{FBAB0F14-9C9C-7648-9F4A-E1147BA23122}" destId="{93B0EAB1-988F-C548-8313-37D7D2D2B330}" srcOrd="0" destOrd="3" presId="urn:microsoft.com/office/officeart/2005/8/layout/vList5"/>
    <dgm:cxn modelId="{58304DE2-BCFF-A741-8C67-CC63BBD91734}" type="presOf" srcId="{6FA9B21D-E049-3747-9C15-163BAA3B1636}" destId="{11510A73-80F5-3D47-9718-4916A8ECB543}" srcOrd="0" destOrd="0" presId="urn:microsoft.com/office/officeart/2005/8/layout/vList5"/>
    <dgm:cxn modelId="{00B1FCDA-9066-E246-9D07-ADC2E968AD7B}" type="presOf" srcId="{6CE2657A-6A39-BD42-82F9-A98FD66E0A27}" destId="{45E64780-4955-DB4E-B625-DD84BEFDA2B3}" srcOrd="0" destOrd="2" presId="urn:microsoft.com/office/officeart/2005/8/layout/vList5"/>
    <dgm:cxn modelId="{19DA1D99-5828-9345-AAFF-C0E429456C09}" type="presOf" srcId="{AAFF1AFD-4C19-D64C-9437-D1FD68365DC5}" destId="{C43278E6-A271-C340-AA16-A391D0AB4794}" srcOrd="0" destOrd="0" presId="urn:microsoft.com/office/officeart/2005/8/layout/vList5"/>
    <dgm:cxn modelId="{68345793-B7B4-4347-B5F0-4231A63E1195}" srcId="{6FA9B21D-E049-3747-9C15-163BAA3B1636}" destId="{182531D1-99E9-A648-B40C-D163DA5AB3FA}" srcOrd="1" destOrd="0" parTransId="{AD6ABC89-995D-6149-807A-297203797754}" sibTransId="{D21CFAF2-91E9-0642-BF2E-E3528727A00F}"/>
    <dgm:cxn modelId="{66EC236E-CF60-0340-9A58-0E7A96F947DF}" type="presOf" srcId="{172EED37-DA44-2244-B290-D59CFACF92D0}" destId="{94883D1E-F158-A443-8DE0-0F8FFDD437B8}" srcOrd="0" destOrd="0" presId="urn:microsoft.com/office/officeart/2005/8/layout/vList5"/>
    <dgm:cxn modelId="{7CB84EC2-60F1-CF4F-A4E5-A6B4041E28BE}" type="presOf" srcId="{BD4D82CA-03D9-1F4C-838F-2AC29FDB833D}" destId="{97F80900-CCDF-AB49-8945-A14E09522FE0}" srcOrd="0" destOrd="3" presId="urn:microsoft.com/office/officeart/2005/8/layout/vList5"/>
    <dgm:cxn modelId="{EB3EEF95-4F00-944A-B94F-A0AC940AB551}" type="presParOf" srcId="{11510A73-80F5-3D47-9718-4916A8ECB543}" destId="{12327A15-5103-254A-8ACE-07A0F3F98B93}" srcOrd="0" destOrd="0" presId="urn:microsoft.com/office/officeart/2005/8/layout/vList5"/>
    <dgm:cxn modelId="{C291172B-9457-E341-B881-70463C4AAAAC}" type="presParOf" srcId="{12327A15-5103-254A-8ACE-07A0F3F98B93}" destId="{C43278E6-A271-C340-AA16-A391D0AB4794}" srcOrd="0" destOrd="0" presId="urn:microsoft.com/office/officeart/2005/8/layout/vList5"/>
    <dgm:cxn modelId="{5218C9E5-AA23-C346-8D30-670CE3A71DD7}" type="presParOf" srcId="{12327A15-5103-254A-8ACE-07A0F3F98B93}" destId="{97F80900-CCDF-AB49-8945-A14E09522FE0}" srcOrd="1" destOrd="0" presId="urn:microsoft.com/office/officeart/2005/8/layout/vList5"/>
    <dgm:cxn modelId="{F151CD2A-75F5-AB46-B02F-A08227924365}" type="presParOf" srcId="{11510A73-80F5-3D47-9718-4916A8ECB543}" destId="{5DD4D4EF-2049-6749-9832-22BE327A2134}" srcOrd="1" destOrd="0" presId="urn:microsoft.com/office/officeart/2005/8/layout/vList5"/>
    <dgm:cxn modelId="{39AE5E2D-7799-1940-91E5-4843A747FBFD}" type="presParOf" srcId="{11510A73-80F5-3D47-9718-4916A8ECB543}" destId="{3EB7DDFE-0773-494D-BED4-94A9114DAF3A}" srcOrd="2" destOrd="0" presId="urn:microsoft.com/office/officeart/2005/8/layout/vList5"/>
    <dgm:cxn modelId="{9083E8FA-A503-834C-BEC0-27FC40217F1D}" type="presParOf" srcId="{3EB7DDFE-0773-494D-BED4-94A9114DAF3A}" destId="{5A1A0DEA-4632-0A4C-887D-4F61AF1A442C}" srcOrd="0" destOrd="0" presId="urn:microsoft.com/office/officeart/2005/8/layout/vList5"/>
    <dgm:cxn modelId="{B67CCD17-2657-E04B-BAC5-EC35E4FD2C0A}" type="presParOf" srcId="{3EB7DDFE-0773-494D-BED4-94A9114DAF3A}" destId="{45E64780-4955-DB4E-B625-DD84BEFDA2B3}" srcOrd="1" destOrd="0" presId="urn:microsoft.com/office/officeart/2005/8/layout/vList5"/>
    <dgm:cxn modelId="{C4140D34-CBA5-D54E-A1E1-4A0D27FC92A1}" type="presParOf" srcId="{11510A73-80F5-3D47-9718-4916A8ECB543}" destId="{EB21179F-F78B-6C45-A192-2E02B2DACB28}" srcOrd="3" destOrd="0" presId="urn:microsoft.com/office/officeart/2005/8/layout/vList5"/>
    <dgm:cxn modelId="{0197C4FA-F4A3-0F47-A30E-B63E8F7E6594}" type="presParOf" srcId="{11510A73-80F5-3D47-9718-4916A8ECB543}" destId="{91A37791-762B-E14A-BA3C-762AA1B1BCB9}" srcOrd="4" destOrd="0" presId="urn:microsoft.com/office/officeart/2005/8/layout/vList5"/>
    <dgm:cxn modelId="{C3179FA3-EA89-4949-ABA8-4AFCB88D93B2}" type="presParOf" srcId="{91A37791-762B-E14A-BA3C-762AA1B1BCB9}" destId="{94883D1E-F158-A443-8DE0-0F8FFDD437B8}" srcOrd="0" destOrd="0" presId="urn:microsoft.com/office/officeart/2005/8/layout/vList5"/>
    <dgm:cxn modelId="{9D4D3782-BADC-9147-93B2-64462D7287DC}" type="presParOf" srcId="{91A37791-762B-E14A-BA3C-762AA1B1BCB9}" destId="{93B0EAB1-988F-C548-8313-37D7D2D2B33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B553912-CC43-6E42-A529-B6C3EC26BB6E}" type="doc">
      <dgm:prSet loTypeId="urn:microsoft.com/office/officeart/2005/8/layout/hList1" loCatId="" qsTypeId="urn:microsoft.com/office/officeart/2005/8/quickstyle/simple4" qsCatId="simple" csTypeId="urn:microsoft.com/office/officeart/2005/8/colors/accent4_2" csCatId="accent4" phldr="1"/>
      <dgm:spPr/>
      <dgm:t>
        <a:bodyPr/>
        <a:lstStyle/>
        <a:p>
          <a:endParaRPr lang="es-ES"/>
        </a:p>
      </dgm:t>
    </dgm:pt>
    <dgm:pt modelId="{03EE605C-6E47-CD47-98D2-1736A99C1DD5}">
      <dgm:prSet phldrT="[Texto]"/>
      <dgm:spPr/>
      <dgm:t>
        <a:bodyPr/>
        <a:lstStyle/>
        <a:p>
          <a:r>
            <a:rPr lang="es-ES" dirty="0" smtClean="0"/>
            <a:t>Capital social</a:t>
          </a:r>
          <a:endParaRPr lang="es-ES" dirty="0"/>
        </a:p>
      </dgm:t>
    </dgm:pt>
    <dgm:pt modelId="{3306FF7D-00AD-B344-A958-176A701B805B}" type="parTrans" cxnId="{6014EBBB-110E-9940-858B-CEBB1B2A9432}">
      <dgm:prSet/>
      <dgm:spPr/>
      <dgm:t>
        <a:bodyPr/>
        <a:lstStyle/>
        <a:p>
          <a:endParaRPr lang="es-ES"/>
        </a:p>
      </dgm:t>
    </dgm:pt>
    <dgm:pt modelId="{46A0A337-D760-2143-ACB7-6CC1D0A4DA94}" type="sibTrans" cxnId="{6014EBBB-110E-9940-858B-CEBB1B2A9432}">
      <dgm:prSet/>
      <dgm:spPr/>
      <dgm:t>
        <a:bodyPr/>
        <a:lstStyle/>
        <a:p>
          <a:endParaRPr lang="es-ES"/>
        </a:p>
      </dgm:t>
    </dgm:pt>
    <dgm:pt modelId="{E3285642-B12C-DB4C-8C6F-503CD1FFDFE1}">
      <dgm:prSet phldrT="[Texto]"/>
      <dgm:spPr/>
      <dgm:t>
        <a:bodyPr/>
        <a:lstStyle/>
        <a:p>
          <a:r>
            <a:rPr lang="es-ES" dirty="0" smtClean="0"/>
            <a:t>Confianza en otros</a:t>
          </a:r>
          <a:endParaRPr lang="es-ES" dirty="0"/>
        </a:p>
      </dgm:t>
    </dgm:pt>
    <dgm:pt modelId="{3863ABE7-607B-5540-9808-1D5482E71106}" type="parTrans" cxnId="{57D9C485-4BD1-2549-8DC2-7BA7CF92032E}">
      <dgm:prSet/>
      <dgm:spPr/>
      <dgm:t>
        <a:bodyPr/>
        <a:lstStyle/>
        <a:p>
          <a:endParaRPr lang="es-ES"/>
        </a:p>
      </dgm:t>
    </dgm:pt>
    <dgm:pt modelId="{9CECB6EC-26EE-3042-BAB6-C51F11B40327}" type="sibTrans" cxnId="{57D9C485-4BD1-2549-8DC2-7BA7CF92032E}">
      <dgm:prSet/>
      <dgm:spPr/>
      <dgm:t>
        <a:bodyPr/>
        <a:lstStyle/>
        <a:p>
          <a:endParaRPr lang="es-ES"/>
        </a:p>
      </dgm:t>
    </dgm:pt>
    <dgm:pt modelId="{C31AEDB3-B9BA-3A42-8EA4-F156D5DE1401}">
      <dgm:prSet phldrT="[Texto]"/>
      <dgm:spPr/>
      <dgm:t>
        <a:bodyPr/>
        <a:lstStyle/>
        <a:p>
          <a:r>
            <a:rPr lang="es-ES" dirty="0" smtClean="0"/>
            <a:t>Redes familiares</a:t>
          </a:r>
          <a:endParaRPr lang="es-ES" dirty="0"/>
        </a:p>
      </dgm:t>
    </dgm:pt>
    <dgm:pt modelId="{35EB8941-A202-1F4B-A454-41C8933F883B}" type="parTrans" cxnId="{61586435-F32A-9746-9DFD-49F8A728AAE9}">
      <dgm:prSet/>
      <dgm:spPr/>
      <dgm:t>
        <a:bodyPr/>
        <a:lstStyle/>
        <a:p>
          <a:endParaRPr lang="es-ES"/>
        </a:p>
      </dgm:t>
    </dgm:pt>
    <dgm:pt modelId="{54C618EC-5765-D54C-A611-EF6FFC142B22}" type="sibTrans" cxnId="{61586435-F32A-9746-9DFD-49F8A728AAE9}">
      <dgm:prSet/>
      <dgm:spPr/>
      <dgm:t>
        <a:bodyPr/>
        <a:lstStyle/>
        <a:p>
          <a:endParaRPr lang="es-ES"/>
        </a:p>
      </dgm:t>
    </dgm:pt>
    <dgm:pt modelId="{BEF17835-BFEA-814B-8451-FC81B840D796}">
      <dgm:prSet phldrT="[Texto]"/>
      <dgm:spPr/>
      <dgm:t>
        <a:bodyPr/>
        <a:lstStyle/>
        <a:p>
          <a:r>
            <a:rPr lang="es-ES" dirty="0" smtClean="0"/>
            <a:t>Valores </a:t>
          </a:r>
          <a:endParaRPr lang="es-ES" dirty="0"/>
        </a:p>
      </dgm:t>
    </dgm:pt>
    <dgm:pt modelId="{EDFA2A97-833D-4E49-8263-E256FBB91141}" type="parTrans" cxnId="{516FF17A-99B1-7B4E-B7BD-FA4A0806BE53}">
      <dgm:prSet/>
      <dgm:spPr/>
      <dgm:t>
        <a:bodyPr/>
        <a:lstStyle/>
        <a:p>
          <a:endParaRPr lang="es-ES"/>
        </a:p>
      </dgm:t>
    </dgm:pt>
    <dgm:pt modelId="{9FA1228F-9735-E04B-8D6E-6510860798C8}" type="sibTrans" cxnId="{516FF17A-99B1-7B4E-B7BD-FA4A0806BE53}">
      <dgm:prSet/>
      <dgm:spPr/>
      <dgm:t>
        <a:bodyPr/>
        <a:lstStyle/>
        <a:p>
          <a:endParaRPr lang="es-ES"/>
        </a:p>
      </dgm:t>
    </dgm:pt>
    <dgm:pt modelId="{159F5803-9F4E-0B42-A40A-AC9289CAB70C}">
      <dgm:prSet phldrT="[Texto]"/>
      <dgm:spPr/>
      <dgm:t>
        <a:bodyPr/>
        <a:lstStyle/>
        <a:p>
          <a:r>
            <a:rPr lang="es-ES" dirty="0" smtClean="0"/>
            <a:t>Respeto a diferencias</a:t>
          </a:r>
          <a:endParaRPr lang="es-ES" dirty="0"/>
        </a:p>
      </dgm:t>
    </dgm:pt>
    <dgm:pt modelId="{6CBE69F8-C28B-C840-8536-37BBC2CABC45}" type="parTrans" cxnId="{47FD02D3-413C-4C47-80DB-FD1D32B19814}">
      <dgm:prSet/>
      <dgm:spPr/>
      <dgm:t>
        <a:bodyPr/>
        <a:lstStyle/>
        <a:p>
          <a:endParaRPr lang="es-ES"/>
        </a:p>
      </dgm:t>
    </dgm:pt>
    <dgm:pt modelId="{53158192-1F86-7B45-A527-B3E5D780A992}" type="sibTrans" cxnId="{47FD02D3-413C-4C47-80DB-FD1D32B19814}">
      <dgm:prSet/>
      <dgm:spPr/>
      <dgm:t>
        <a:bodyPr/>
        <a:lstStyle/>
        <a:p>
          <a:endParaRPr lang="es-ES"/>
        </a:p>
      </dgm:t>
    </dgm:pt>
    <dgm:pt modelId="{20C0E816-0A4E-0443-B8D1-FD7628894061}">
      <dgm:prSet phldrT="[Texto]"/>
      <dgm:spPr/>
      <dgm:t>
        <a:bodyPr/>
        <a:lstStyle/>
        <a:p>
          <a:r>
            <a:rPr lang="es-ES" dirty="0" smtClean="0"/>
            <a:t>Solidaridad</a:t>
          </a:r>
          <a:endParaRPr lang="es-ES" dirty="0"/>
        </a:p>
      </dgm:t>
    </dgm:pt>
    <dgm:pt modelId="{4CF15373-3329-4243-82E6-02B36403653F}" type="parTrans" cxnId="{D1B42F51-2626-0B44-918E-FFB24AED568F}">
      <dgm:prSet/>
      <dgm:spPr/>
      <dgm:t>
        <a:bodyPr/>
        <a:lstStyle/>
        <a:p>
          <a:endParaRPr lang="es-ES"/>
        </a:p>
      </dgm:t>
    </dgm:pt>
    <dgm:pt modelId="{FDC2AFD0-190F-FA42-B24A-391622B146C8}" type="sibTrans" cxnId="{D1B42F51-2626-0B44-918E-FFB24AED568F}">
      <dgm:prSet/>
      <dgm:spPr/>
      <dgm:t>
        <a:bodyPr/>
        <a:lstStyle/>
        <a:p>
          <a:endParaRPr lang="es-ES"/>
        </a:p>
      </dgm:t>
    </dgm:pt>
    <dgm:pt modelId="{7F24351C-8DB2-6640-A37E-F7B1B853ED88}">
      <dgm:prSet phldrT="[Texto]"/>
      <dgm:spPr/>
      <dgm:t>
        <a:bodyPr/>
        <a:lstStyle/>
        <a:p>
          <a:r>
            <a:rPr lang="es-ES" dirty="0" smtClean="0"/>
            <a:t>No discriminación</a:t>
          </a:r>
          <a:endParaRPr lang="es-ES" dirty="0"/>
        </a:p>
      </dgm:t>
    </dgm:pt>
    <dgm:pt modelId="{E25D8BE1-D569-A844-B2C4-5765699772CF}" type="parTrans" cxnId="{E832B494-9482-FB4E-851C-3F0204312542}">
      <dgm:prSet/>
      <dgm:spPr/>
      <dgm:t>
        <a:bodyPr/>
        <a:lstStyle/>
        <a:p>
          <a:endParaRPr lang="es-ES"/>
        </a:p>
      </dgm:t>
    </dgm:pt>
    <dgm:pt modelId="{54A239EC-1ED2-B54B-8362-EB6901EB4B87}" type="sibTrans" cxnId="{E832B494-9482-FB4E-851C-3F0204312542}">
      <dgm:prSet/>
      <dgm:spPr/>
      <dgm:t>
        <a:bodyPr/>
        <a:lstStyle/>
        <a:p>
          <a:endParaRPr lang="es-ES"/>
        </a:p>
      </dgm:t>
    </dgm:pt>
    <dgm:pt modelId="{2C74EB39-D291-834A-984D-B1CBB530C910}">
      <dgm:prSet phldrT="[Texto]"/>
      <dgm:spPr/>
      <dgm:t>
        <a:bodyPr/>
        <a:lstStyle/>
        <a:p>
          <a:r>
            <a:rPr lang="es-ES" dirty="0" smtClean="0"/>
            <a:t>Respeto a grupos vulnerables </a:t>
          </a:r>
          <a:endParaRPr lang="es-ES" dirty="0"/>
        </a:p>
      </dgm:t>
    </dgm:pt>
    <dgm:pt modelId="{9D369308-1BE1-424C-B551-D7A0C4F94178}" type="parTrans" cxnId="{7D09E5AB-CA61-4D48-8602-57C1DBA99727}">
      <dgm:prSet/>
      <dgm:spPr/>
      <dgm:t>
        <a:bodyPr/>
        <a:lstStyle/>
        <a:p>
          <a:endParaRPr lang="es-ES"/>
        </a:p>
      </dgm:t>
    </dgm:pt>
    <dgm:pt modelId="{5CBDBD14-E820-234A-9EE7-85D0A26BF3A9}" type="sibTrans" cxnId="{7D09E5AB-CA61-4D48-8602-57C1DBA99727}">
      <dgm:prSet/>
      <dgm:spPr/>
      <dgm:t>
        <a:bodyPr/>
        <a:lstStyle/>
        <a:p>
          <a:endParaRPr lang="es-ES"/>
        </a:p>
      </dgm:t>
    </dgm:pt>
    <dgm:pt modelId="{8405255E-D743-8743-B774-6C1D7D7B51AB}">
      <dgm:prSet phldrT="[Texto]"/>
      <dgm:spPr/>
      <dgm:t>
        <a:bodyPr/>
        <a:lstStyle/>
        <a:p>
          <a:r>
            <a:rPr lang="es-ES" dirty="0" smtClean="0"/>
            <a:t>Respeto a derechos </a:t>
          </a:r>
          <a:endParaRPr lang="es-ES" dirty="0"/>
        </a:p>
      </dgm:t>
    </dgm:pt>
    <dgm:pt modelId="{40005EE7-4EA1-B44C-BBF4-CE6E71AECB05}" type="parTrans" cxnId="{78C62F2D-F127-5047-BE18-3A45E7044A3A}">
      <dgm:prSet/>
      <dgm:spPr/>
      <dgm:t>
        <a:bodyPr/>
        <a:lstStyle/>
        <a:p>
          <a:endParaRPr lang="es-ES"/>
        </a:p>
      </dgm:t>
    </dgm:pt>
    <dgm:pt modelId="{DE48A53A-13E4-2345-BDAA-CD2C86EAD801}" type="sibTrans" cxnId="{78C62F2D-F127-5047-BE18-3A45E7044A3A}">
      <dgm:prSet/>
      <dgm:spPr/>
      <dgm:t>
        <a:bodyPr/>
        <a:lstStyle/>
        <a:p>
          <a:endParaRPr lang="es-ES"/>
        </a:p>
      </dgm:t>
    </dgm:pt>
    <dgm:pt modelId="{3C81DC0C-B8EF-E74A-A85A-FF7DF9936E3E}">
      <dgm:prSet phldrT="[Texto]"/>
      <dgm:spPr/>
      <dgm:t>
        <a:bodyPr/>
        <a:lstStyle/>
        <a:p>
          <a:r>
            <a:rPr lang="es-ES" dirty="0" smtClean="0"/>
            <a:t>Redes sociales</a:t>
          </a:r>
          <a:endParaRPr lang="es-ES" dirty="0"/>
        </a:p>
      </dgm:t>
    </dgm:pt>
    <dgm:pt modelId="{AD711B33-D60B-0047-B4D8-93D1BA84A6EF}" type="parTrans" cxnId="{5EB9CDB2-BF4A-064A-A653-61C240252949}">
      <dgm:prSet/>
      <dgm:spPr/>
      <dgm:t>
        <a:bodyPr/>
        <a:lstStyle/>
        <a:p>
          <a:endParaRPr lang="es-ES"/>
        </a:p>
      </dgm:t>
    </dgm:pt>
    <dgm:pt modelId="{107EFE81-329B-814E-AFBE-931252018F02}" type="sibTrans" cxnId="{5EB9CDB2-BF4A-064A-A653-61C240252949}">
      <dgm:prSet/>
      <dgm:spPr/>
      <dgm:t>
        <a:bodyPr/>
        <a:lstStyle/>
        <a:p>
          <a:endParaRPr lang="es-ES"/>
        </a:p>
      </dgm:t>
    </dgm:pt>
    <dgm:pt modelId="{7A46330C-52B2-C349-86CE-3297D0518F82}">
      <dgm:prSet phldrT="[Texto]"/>
      <dgm:spPr/>
      <dgm:t>
        <a:bodyPr/>
        <a:lstStyle/>
        <a:p>
          <a:endParaRPr lang="es-ES" dirty="0"/>
        </a:p>
      </dgm:t>
    </dgm:pt>
    <dgm:pt modelId="{86FDC060-837C-1D4D-8F28-08D1BFB00E43}" type="parTrans" cxnId="{E0EF0A8D-432B-494E-9CB4-E29DD7983C4E}">
      <dgm:prSet/>
      <dgm:spPr/>
      <dgm:t>
        <a:bodyPr/>
        <a:lstStyle/>
        <a:p>
          <a:endParaRPr lang="es-ES"/>
        </a:p>
      </dgm:t>
    </dgm:pt>
    <dgm:pt modelId="{7DC2BC0D-F029-8245-9B14-CBB1CCC6D8B1}" type="sibTrans" cxnId="{E0EF0A8D-432B-494E-9CB4-E29DD7983C4E}">
      <dgm:prSet/>
      <dgm:spPr/>
      <dgm:t>
        <a:bodyPr/>
        <a:lstStyle/>
        <a:p>
          <a:endParaRPr lang="es-ES"/>
        </a:p>
      </dgm:t>
    </dgm:pt>
    <dgm:pt modelId="{CB8F765C-C69E-254F-94A6-2002EE4574CE}">
      <dgm:prSet phldrT="[Texto]"/>
      <dgm:spPr/>
      <dgm:t>
        <a:bodyPr/>
        <a:lstStyle/>
        <a:p>
          <a:r>
            <a:rPr lang="es-ES" dirty="0" smtClean="0"/>
            <a:t>Población vulnerable que se siente discriminada</a:t>
          </a:r>
          <a:endParaRPr lang="es-ES" dirty="0"/>
        </a:p>
      </dgm:t>
    </dgm:pt>
    <dgm:pt modelId="{9E468C3D-BE64-4B44-AC81-F8C3A36BBF57}" type="parTrans" cxnId="{662BF8DF-D6D7-FB4E-80AD-85420D72EE66}">
      <dgm:prSet/>
      <dgm:spPr/>
      <dgm:t>
        <a:bodyPr/>
        <a:lstStyle/>
        <a:p>
          <a:endParaRPr lang="es-ES"/>
        </a:p>
      </dgm:t>
    </dgm:pt>
    <dgm:pt modelId="{058B0E95-63D0-6A48-8651-2EAAFADE86F9}" type="sibTrans" cxnId="{662BF8DF-D6D7-FB4E-80AD-85420D72EE66}">
      <dgm:prSet/>
      <dgm:spPr/>
      <dgm:t>
        <a:bodyPr/>
        <a:lstStyle/>
        <a:p>
          <a:endParaRPr lang="es-ES"/>
        </a:p>
      </dgm:t>
    </dgm:pt>
    <dgm:pt modelId="{7D7187AD-A1F0-9E45-80DE-3E45877012CE}" type="pres">
      <dgm:prSet presAssocID="{5B553912-CC43-6E42-A529-B6C3EC26BB6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C58C943-CB87-684E-8ED2-5DE74B6A2312}" type="pres">
      <dgm:prSet presAssocID="{03EE605C-6E47-CD47-98D2-1736A99C1DD5}" presName="composite" presStyleCnt="0"/>
      <dgm:spPr/>
      <dgm:t>
        <a:bodyPr/>
        <a:lstStyle/>
        <a:p>
          <a:endParaRPr lang="es-ES"/>
        </a:p>
      </dgm:t>
    </dgm:pt>
    <dgm:pt modelId="{89D5E148-8629-4645-A3CF-51588E0A6157}" type="pres">
      <dgm:prSet presAssocID="{03EE605C-6E47-CD47-98D2-1736A99C1DD5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E25E8D2-E863-9A4B-99FF-649AE9AF9E99}" type="pres">
      <dgm:prSet presAssocID="{03EE605C-6E47-CD47-98D2-1736A99C1DD5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B35DA43-5C75-C448-900B-559B14C5388D}" type="pres">
      <dgm:prSet presAssocID="{46A0A337-D760-2143-ACB7-6CC1D0A4DA94}" presName="space" presStyleCnt="0"/>
      <dgm:spPr/>
      <dgm:t>
        <a:bodyPr/>
        <a:lstStyle/>
        <a:p>
          <a:endParaRPr lang="es-ES"/>
        </a:p>
      </dgm:t>
    </dgm:pt>
    <dgm:pt modelId="{D0F51A02-8D50-DE47-95E9-4B0D055CBCE9}" type="pres">
      <dgm:prSet presAssocID="{BEF17835-BFEA-814B-8451-FC81B840D796}" presName="composite" presStyleCnt="0"/>
      <dgm:spPr/>
      <dgm:t>
        <a:bodyPr/>
        <a:lstStyle/>
        <a:p>
          <a:endParaRPr lang="es-ES"/>
        </a:p>
      </dgm:t>
    </dgm:pt>
    <dgm:pt modelId="{0A2F57AA-5E0C-B144-A446-53EAD9969E6D}" type="pres">
      <dgm:prSet presAssocID="{BEF17835-BFEA-814B-8451-FC81B840D796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448380D-D631-BD43-AD7C-FC7C3386E450}" type="pres">
      <dgm:prSet presAssocID="{BEF17835-BFEA-814B-8451-FC81B840D796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94AD0F9-5DEA-514C-882A-0F599324D12B}" type="pres">
      <dgm:prSet presAssocID="{9FA1228F-9735-E04B-8D6E-6510860798C8}" presName="space" presStyleCnt="0"/>
      <dgm:spPr/>
      <dgm:t>
        <a:bodyPr/>
        <a:lstStyle/>
        <a:p>
          <a:endParaRPr lang="es-ES"/>
        </a:p>
      </dgm:t>
    </dgm:pt>
    <dgm:pt modelId="{385D04DA-1D94-E342-B4A7-2E15CF815BDF}" type="pres">
      <dgm:prSet presAssocID="{7F24351C-8DB2-6640-A37E-F7B1B853ED88}" presName="composite" presStyleCnt="0"/>
      <dgm:spPr/>
      <dgm:t>
        <a:bodyPr/>
        <a:lstStyle/>
        <a:p>
          <a:endParaRPr lang="es-ES"/>
        </a:p>
      </dgm:t>
    </dgm:pt>
    <dgm:pt modelId="{B3BCFD3E-5397-F24C-9FEC-B9BA220F44F7}" type="pres">
      <dgm:prSet presAssocID="{7F24351C-8DB2-6640-A37E-F7B1B853ED88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D3F236A-D553-6242-B9EE-5182463849A0}" type="pres">
      <dgm:prSet presAssocID="{7F24351C-8DB2-6640-A37E-F7B1B853ED88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64F075C-259B-D643-AF0D-39C523E88C51}" type="presOf" srcId="{2C74EB39-D291-834A-984D-B1CBB530C910}" destId="{CD3F236A-D553-6242-B9EE-5182463849A0}" srcOrd="0" destOrd="0" presId="urn:microsoft.com/office/officeart/2005/8/layout/hList1"/>
    <dgm:cxn modelId="{47FD02D3-413C-4C47-80DB-FD1D32B19814}" srcId="{BEF17835-BFEA-814B-8451-FC81B840D796}" destId="{159F5803-9F4E-0B42-A40A-AC9289CAB70C}" srcOrd="0" destOrd="0" parTransId="{6CBE69F8-C28B-C840-8536-37BBC2CABC45}" sibTransId="{53158192-1F86-7B45-A527-B3E5D780A992}"/>
    <dgm:cxn modelId="{6CC0ECBE-7E42-4041-A780-0282E61A5D39}" type="presOf" srcId="{20C0E816-0A4E-0443-B8D1-FD7628894061}" destId="{B448380D-D631-BD43-AD7C-FC7C3386E450}" srcOrd="0" destOrd="1" presId="urn:microsoft.com/office/officeart/2005/8/layout/hList1"/>
    <dgm:cxn modelId="{5EB9CDB2-BF4A-064A-A653-61C240252949}" srcId="{03EE605C-6E47-CD47-98D2-1736A99C1DD5}" destId="{3C81DC0C-B8EF-E74A-A85A-FF7DF9936E3E}" srcOrd="2" destOrd="0" parTransId="{AD711B33-D60B-0047-B4D8-93D1BA84A6EF}" sibTransId="{107EFE81-329B-814E-AFBE-931252018F02}"/>
    <dgm:cxn modelId="{BD2883D1-B03D-444B-94A5-54A48693ACA5}" type="presOf" srcId="{159F5803-9F4E-0B42-A40A-AC9289CAB70C}" destId="{B448380D-D631-BD43-AD7C-FC7C3386E450}" srcOrd="0" destOrd="0" presId="urn:microsoft.com/office/officeart/2005/8/layout/hList1"/>
    <dgm:cxn modelId="{AFA86FBE-8DB2-894F-9F6E-8C467C3D28FF}" type="presOf" srcId="{E3285642-B12C-DB4C-8C6F-503CD1FFDFE1}" destId="{DE25E8D2-E863-9A4B-99FF-649AE9AF9E99}" srcOrd="0" destOrd="0" presId="urn:microsoft.com/office/officeart/2005/8/layout/hList1"/>
    <dgm:cxn modelId="{E0EF0A8D-432B-494E-9CB4-E29DD7983C4E}" srcId="{BEF17835-BFEA-814B-8451-FC81B840D796}" destId="{7A46330C-52B2-C349-86CE-3297D0518F82}" srcOrd="2" destOrd="0" parTransId="{86FDC060-837C-1D4D-8F28-08D1BFB00E43}" sibTransId="{7DC2BC0D-F029-8245-9B14-CBB1CCC6D8B1}"/>
    <dgm:cxn modelId="{92022936-A83B-9048-9F20-5F77A79F640F}" type="presOf" srcId="{7F24351C-8DB2-6640-A37E-F7B1B853ED88}" destId="{B3BCFD3E-5397-F24C-9FEC-B9BA220F44F7}" srcOrd="0" destOrd="0" presId="urn:microsoft.com/office/officeart/2005/8/layout/hList1"/>
    <dgm:cxn modelId="{6014EBBB-110E-9940-858B-CEBB1B2A9432}" srcId="{5B553912-CC43-6E42-A529-B6C3EC26BB6E}" destId="{03EE605C-6E47-CD47-98D2-1736A99C1DD5}" srcOrd="0" destOrd="0" parTransId="{3306FF7D-00AD-B344-A958-176A701B805B}" sibTransId="{46A0A337-D760-2143-ACB7-6CC1D0A4DA94}"/>
    <dgm:cxn modelId="{02A35548-37E6-2F45-873C-954031C4CAC4}" type="presOf" srcId="{3C81DC0C-B8EF-E74A-A85A-FF7DF9936E3E}" destId="{DE25E8D2-E863-9A4B-99FF-649AE9AF9E99}" srcOrd="0" destOrd="2" presId="urn:microsoft.com/office/officeart/2005/8/layout/hList1"/>
    <dgm:cxn modelId="{D1B42F51-2626-0B44-918E-FFB24AED568F}" srcId="{BEF17835-BFEA-814B-8451-FC81B840D796}" destId="{20C0E816-0A4E-0443-B8D1-FD7628894061}" srcOrd="1" destOrd="0" parTransId="{4CF15373-3329-4243-82E6-02B36403653F}" sibTransId="{FDC2AFD0-190F-FA42-B24A-391622B146C8}"/>
    <dgm:cxn modelId="{E832B494-9482-FB4E-851C-3F0204312542}" srcId="{5B553912-CC43-6E42-A529-B6C3EC26BB6E}" destId="{7F24351C-8DB2-6640-A37E-F7B1B853ED88}" srcOrd="2" destOrd="0" parTransId="{E25D8BE1-D569-A844-B2C4-5765699772CF}" sibTransId="{54A239EC-1ED2-B54B-8362-EB6901EB4B87}"/>
    <dgm:cxn modelId="{7DF55B3A-96AC-BA4B-986D-350A9D246057}" type="presOf" srcId="{BEF17835-BFEA-814B-8451-FC81B840D796}" destId="{0A2F57AA-5E0C-B144-A446-53EAD9969E6D}" srcOrd="0" destOrd="0" presId="urn:microsoft.com/office/officeart/2005/8/layout/hList1"/>
    <dgm:cxn modelId="{F6C1D795-7253-E74B-A0A6-8EDC98F65882}" type="presOf" srcId="{7A46330C-52B2-C349-86CE-3297D0518F82}" destId="{B448380D-D631-BD43-AD7C-FC7C3386E450}" srcOrd="0" destOrd="2" presId="urn:microsoft.com/office/officeart/2005/8/layout/hList1"/>
    <dgm:cxn modelId="{662BF8DF-D6D7-FB4E-80AD-85420D72EE66}" srcId="{7F24351C-8DB2-6640-A37E-F7B1B853ED88}" destId="{CB8F765C-C69E-254F-94A6-2002EE4574CE}" srcOrd="2" destOrd="0" parTransId="{9E468C3D-BE64-4B44-AC81-F8C3A36BBF57}" sibTransId="{058B0E95-63D0-6A48-8651-2EAAFADE86F9}"/>
    <dgm:cxn modelId="{96C6FFD9-5E0E-314F-A02A-2B107DF93180}" type="presOf" srcId="{5B553912-CC43-6E42-A529-B6C3EC26BB6E}" destId="{7D7187AD-A1F0-9E45-80DE-3E45877012CE}" srcOrd="0" destOrd="0" presId="urn:microsoft.com/office/officeart/2005/8/layout/hList1"/>
    <dgm:cxn modelId="{61586435-F32A-9746-9DFD-49F8A728AAE9}" srcId="{03EE605C-6E47-CD47-98D2-1736A99C1DD5}" destId="{C31AEDB3-B9BA-3A42-8EA4-F156D5DE1401}" srcOrd="1" destOrd="0" parTransId="{35EB8941-A202-1F4B-A454-41C8933F883B}" sibTransId="{54C618EC-5765-D54C-A611-EF6FFC142B22}"/>
    <dgm:cxn modelId="{647AFD76-FCCB-F345-B312-09A01E24610C}" type="presOf" srcId="{8405255E-D743-8743-B774-6C1D7D7B51AB}" destId="{CD3F236A-D553-6242-B9EE-5182463849A0}" srcOrd="0" destOrd="1" presId="urn:microsoft.com/office/officeart/2005/8/layout/hList1"/>
    <dgm:cxn modelId="{7A282AF3-C3EF-8947-ADCA-C3805BDD1753}" type="presOf" srcId="{C31AEDB3-B9BA-3A42-8EA4-F156D5DE1401}" destId="{DE25E8D2-E863-9A4B-99FF-649AE9AF9E99}" srcOrd="0" destOrd="1" presId="urn:microsoft.com/office/officeart/2005/8/layout/hList1"/>
    <dgm:cxn modelId="{47CDA068-AA3A-044B-BAF6-54A25163B155}" type="presOf" srcId="{03EE605C-6E47-CD47-98D2-1736A99C1DD5}" destId="{89D5E148-8629-4645-A3CF-51588E0A6157}" srcOrd="0" destOrd="0" presId="urn:microsoft.com/office/officeart/2005/8/layout/hList1"/>
    <dgm:cxn modelId="{516FF17A-99B1-7B4E-B7BD-FA4A0806BE53}" srcId="{5B553912-CC43-6E42-A529-B6C3EC26BB6E}" destId="{BEF17835-BFEA-814B-8451-FC81B840D796}" srcOrd="1" destOrd="0" parTransId="{EDFA2A97-833D-4E49-8263-E256FBB91141}" sibTransId="{9FA1228F-9735-E04B-8D6E-6510860798C8}"/>
    <dgm:cxn modelId="{331FB552-792E-864A-A4A1-CA9EB3825DD7}" type="presOf" srcId="{CB8F765C-C69E-254F-94A6-2002EE4574CE}" destId="{CD3F236A-D553-6242-B9EE-5182463849A0}" srcOrd="0" destOrd="2" presId="urn:microsoft.com/office/officeart/2005/8/layout/hList1"/>
    <dgm:cxn modelId="{7D09E5AB-CA61-4D48-8602-57C1DBA99727}" srcId="{7F24351C-8DB2-6640-A37E-F7B1B853ED88}" destId="{2C74EB39-D291-834A-984D-B1CBB530C910}" srcOrd="0" destOrd="0" parTransId="{9D369308-1BE1-424C-B551-D7A0C4F94178}" sibTransId="{5CBDBD14-E820-234A-9EE7-85D0A26BF3A9}"/>
    <dgm:cxn modelId="{78C62F2D-F127-5047-BE18-3A45E7044A3A}" srcId="{7F24351C-8DB2-6640-A37E-F7B1B853ED88}" destId="{8405255E-D743-8743-B774-6C1D7D7B51AB}" srcOrd="1" destOrd="0" parTransId="{40005EE7-4EA1-B44C-BBF4-CE6E71AECB05}" sibTransId="{DE48A53A-13E4-2345-BDAA-CD2C86EAD801}"/>
    <dgm:cxn modelId="{57D9C485-4BD1-2549-8DC2-7BA7CF92032E}" srcId="{03EE605C-6E47-CD47-98D2-1736A99C1DD5}" destId="{E3285642-B12C-DB4C-8C6F-503CD1FFDFE1}" srcOrd="0" destOrd="0" parTransId="{3863ABE7-607B-5540-9808-1D5482E71106}" sibTransId="{9CECB6EC-26EE-3042-BAB6-C51F11B40327}"/>
    <dgm:cxn modelId="{63C0801F-34F9-8045-A446-ABDDA90E9F40}" type="presParOf" srcId="{7D7187AD-A1F0-9E45-80DE-3E45877012CE}" destId="{5C58C943-CB87-684E-8ED2-5DE74B6A2312}" srcOrd="0" destOrd="0" presId="urn:microsoft.com/office/officeart/2005/8/layout/hList1"/>
    <dgm:cxn modelId="{8EFCD070-40FA-C24D-9924-40732D18BDD4}" type="presParOf" srcId="{5C58C943-CB87-684E-8ED2-5DE74B6A2312}" destId="{89D5E148-8629-4645-A3CF-51588E0A6157}" srcOrd="0" destOrd="0" presId="urn:microsoft.com/office/officeart/2005/8/layout/hList1"/>
    <dgm:cxn modelId="{9C1684A9-14E4-B44B-9691-0A96EBCA7529}" type="presParOf" srcId="{5C58C943-CB87-684E-8ED2-5DE74B6A2312}" destId="{DE25E8D2-E863-9A4B-99FF-649AE9AF9E99}" srcOrd="1" destOrd="0" presId="urn:microsoft.com/office/officeart/2005/8/layout/hList1"/>
    <dgm:cxn modelId="{D19261A9-F41A-B345-837A-E5F8B1398BA1}" type="presParOf" srcId="{7D7187AD-A1F0-9E45-80DE-3E45877012CE}" destId="{BB35DA43-5C75-C448-900B-559B14C5388D}" srcOrd="1" destOrd="0" presId="urn:microsoft.com/office/officeart/2005/8/layout/hList1"/>
    <dgm:cxn modelId="{9DAA0C6A-7334-0445-A9CE-F42931640EA6}" type="presParOf" srcId="{7D7187AD-A1F0-9E45-80DE-3E45877012CE}" destId="{D0F51A02-8D50-DE47-95E9-4B0D055CBCE9}" srcOrd="2" destOrd="0" presId="urn:microsoft.com/office/officeart/2005/8/layout/hList1"/>
    <dgm:cxn modelId="{FC3AFBBE-0C4C-104F-A5D5-BD0F2393B670}" type="presParOf" srcId="{D0F51A02-8D50-DE47-95E9-4B0D055CBCE9}" destId="{0A2F57AA-5E0C-B144-A446-53EAD9969E6D}" srcOrd="0" destOrd="0" presId="urn:microsoft.com/office/officeart/2005/8/layout/hList1"/>
    <dgm:cxn modelId="{AF253630-60BB-4B4A-AFD9-E19F2B3A5F81}" type="presParOf" srcId="{D0F51A02-8D50-DE47-95E9-4B0D055CBCE9}" destId="{B448380D-D631-BD43-AD7C-FC7C3386E450}" srcOrd="1" destOrd="0" presId="urn:microsoft.com/office/officeart/2005/8/layout/hList1"/>
    <dgm:cxn modelId="{AA100851-6250-4449-8A70-202719805162}" type="presParOf" srcId="{7D7187AD-A1F0-9E45-80DE-3E45877012CE}" destId="{494AD0F9-5DEA-514C-882A-0F599324D12B}" srcOrd="3" destOrd="0" presId="urn:microsoft.com/office/officeart/2005/8/layout/hList1"/>
    <dgm:cxn modelId="{896C1FC3-EFD4-B146-8F00-48A0B4E0B9BD}" type="presParOf" srcId="{7D7187AD-A1F0-9E45-80DE-3E45877012CE}" destId="{385D04DA-1D94-E342-B4A7-2E15CF815BDF}" srcOrd="4" destOrd="0" presId="urn:microsoft.com/office/officeart/2005/8/layout/hList1"/>
    <dgm:cxn modelId="{48D24331-98A1-4946-A2A5-FA46FB4086F6}" type="presParOf" srcId="{385D04DA-1D94-E342-B4A7-2E15CF815BDF}" destId="{B3BCFD3E-5397-F24C-9FEC-B9BA220F44F7}" srcOrd="0" destOrd="0" presId="urn:microsoft.com/office/officeart/2005/8/layout/hList1"/>
    <dgm:cxn modelId="{89CF0508-C297-3947-89BF-B604602D5835}" type="presParOf" srcId="{385D04DA-1D94-E342-B4A7-2E15CF815BDF}" destId="{CD3F236A-D553-6242-B9EE-5182463849A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7D83E5-8A0E-2547-BCF6-F98E4E25AE75}">
      <dsp:nvSpPr>
        <dsp:cNvPr id="0" name=""/>
        <dsp:cNvSpPr/>
      </dsp:nvSpPr>
      <dsp:spPr>
        <a:xfrm>
          <a:off x="1796496" y="417585"/>
          <a:ext cx="4454426" cy="3616965"/>
        </a:xfrm>
        <a:prstGeom prst="blockArc">
          <a:avLst>
            <a:gd name="adj1" fmla="val 10784937"/>
            <a:gd name="adj2" fmla="val 16521933"/>
            <a:gd name="adj3" fmla="val 4634"/>
          </a:avLst>
        </a:prstGeom>
        <a:gradFill rotWithShape="0">
          <a:gsLst>
            <a:gs pos="0">
              <a:schemeClr val="accent4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2ED62A3-E955-D54C-9B05-472ED590B37B}">
      <dsp:nvSpPr>
        <dsp:cNvPr id="0" name=""/>
        <dsp:cNvSpPr/>
      </dsp:nvSpPr>
      <dsp:spPr>
        <a:xfrm>
          <a:off x="2309638" y="526669"/>
          <a:ext cx="3428143" cy="3428143"/>
        </a:xfrm>
        <a:prstGeom prst="blockArc">
          <a:avLst>
            <a:gd name="adj1" fmla="val 5078067"/>
            <a:gd name="adj2" fmla="val 10815063"/>
            <a:gd name="adj3" fmla="val 4634"/>
          </a:avLst>
        </a:prstGeom>
        <a:gradFill rotWithShape="0">
          <a:gsLst>
            <a:gs pos="0">
              <a:schemeClr val="accent4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ABD40F1-8F8B-2B47-AE0B-1280086EADEB}">
      <dsp:nvSpPr>
        <dsp:cNvPr id="0" name=""/>
        <dsp:cNvSpPr/>
      </dsp:nvSpPr>
      <dsp:spPr>
        <a:xfrm>
          <a:off x="2669770" y="531753"/>
          <a:ext cx="3428143" cy="3428143"/>
        </a:xfrm>
        <a:prstGeom prst="blockArc">
          <a:avLst>
            <a:gd name="adj1" fmla="val 21574498"/>
            <a:gd name="adj2" fmla="val 5818989"/>
            <a:gd name="adj3" fmla="val 4634"/>
          </a:avLst>
        </a:prstGeom>
        <a:gradFill rotWithShape="0">
          <a:gsLst>
            <a:gs pos="0">
              <a:schemeClr val="accent4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3476E68-DF23-7441-A629-A4974DFD1499}">
      <dsp:nvSpPr>
        <dsp:cNvPr id="0" name=""/>
        <dsp:cNvSpPr/>
      </dsp:nvSpPr>
      <dsp:spPr>
        <a:xfrm>
          <a:off x="3080188" y="307994"/>
          <a:ext cx="3100138" cy="2784097"/>
        </a:xfrm>
        <a:prstGeom prst="blockArc">
          <a:avLst>
            <a:gd name="adj1" fmla="val 15781011"/>
            <a:gd name="adj2" fmla="val 25502"/>
            <a:gd name="adj3" fmla="val 4634"/>
          </a:avLst>
        </a:prstGeom>
        <a:gradFill rotWithShape="0">
          <a:gsLst>
            <a:gs pos="0">
              <a:schemeClr val="accent4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F6D7718-4049-9143-BE48-7B8B7E167E8A}">
      <dsp:nvSpPr>
        <dsp:cNvPr id="0" name=""/>
        <dsp:cNvSpPr/>
      </dsp:nvSpPr>
      <dsp:spPr>
        <a:xfrm>
          <a:off x="3392262" y="1445388"/>
          <a:ext cx="1576030" cy="1576030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>
              <a:solidFill>
                <a:srgbClr val="000000"/>
              </a:solidFill>
            </a:rPr>
            <a:t>Cohesión social</a:t>
          </a:r>
          <a:endParaRPr lang="es-ES" sz="1900" kern="1200" dirty="0">
            <a:solidFill>
              <a:srgbClr val="000000"/>
            </a:solidFill>
          </a:endParaRPr>
        </a:p>
      </dsp:txBody>
      <dsp:txXfrm>
        <a:off x="3623066" y="1676192"/>
        <a:ext cx="1114422" cy="1114422"/>
      </dsp:txXfrm>
    </dsp:sp>
    <dsp:sp modelId="{31E6DEDD-29AC-3C42-B5F7-CD17110B62B7}">
      <dsp:nvSpPr>
        <dsp:cNvPr id="0" name=""/>
        <dsp:cNvSpPr/>
      </dsp:nvSpPr>
      <dsp:spPr>
        <a:xfrm>
          <a:off x="3190578" y="-278594"/>
          <a:ext cx="1979400" cy="1675286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solidFill>
                <a:srgbClr val="000000"/>
              </a:solidFill>
            </a:rPr>
            <a:t>Inclusión y ejercicio derechos sociales</a:t>
          </a:r>
          <a:endParaRPr lang="es-ES" sz="1400" kern="1200" dirty="0">
            <a:solidFill>
              <a:srgbClr val="000000"/>
            </a:solidFill>
          </a:endParaRPr>
        </a:p>
      </dsp:txBody>
      <dsp:txXfrm>
        <a:off x="3480454" y="-33254"/>
        <a:ext cx="1399648" cy="1184606"/>
      </dsp:txXfrm>
    </dsp:sp>
    <dsp:sp modelId="{A7927EA8-FB40-6F4F-BA9B-76E6A66E5088}">
      <dsp:nvSpPr>
        <dsp:cNvPr id="0" name=""/>
        <dsp:cNvSpPr/>
      </dsp:nvSpPr>
      <dsp:spPr>
        <a:xfrm>
          <a:off x="4938481" y="1574273"/>
          <a:ext cx="2239341" cy="1318261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solidFill>
                <a:srgbClr val="000000"/>
              </a:solidFill>
            </a:rPr>
            <a:t>Participación e institucionalidad democrática</a:t>
          </a:r>
          <a:endParaRPr lang="es-ES" sz="1400" kern="1200" dirty="0">
            <a:solidFill>
              <a:srgbClr val="000000"/>
            </a:solidFill>
          </a:endParaRPr>
        </a:p>
      </dsp:txBody>
      <dsp:txXfrm>
        <a:off x="5266425" y="1767328"/>
        <a:ext cx="1583453" cy="932151"/>
      </dsp:txXfrm>
    </dsp:sp>
    <dsp:sp modelId="{D9788F0C-7885-2847-906F-5BB44B34532C}">
      <dsp:nvSpPr>
        <dsp:cNvPr id="0" name=""/>
        <dsp:cNvSpPr/>
      </dsp:nvSpPr>
      <dsp:spPr>
        <a:xfrm>
          <a:off x="3190578" y="3084403"/>
          <a:ext cx="1979400" cy="1646712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solidFill>
                <a:srgbClr val="000000"/>
              </a:solidFill>
            </a:rPr>
            <a:t>Seguridad ciudadana</a:t>
          </a:r>
          <a:endParaRPr lang="es-ES" sz="1400" kern="1200" dirty="0">
            <a:solidFill>
              <a:srgbClr val="000000"/>
            </a:solidFill>
          </a:endParaRPr>
        </a:p>
      </dsp:txBody>
      <dsp:txXfrm>
        <a:off x="3480454" y="3325558"/>
        <a:ext cx="1399648" cy="1164402"/>
      </dsp:txXfrm>
    </dsp:sp>
    <dsp:sp modelId="{25381D55-3D4A-124A-B1B2-3CB049D2B3B4}">
      <dsp:nvSpPr>
        <dsp:cNvPr id="0" name=""/>
        <dsp:cNvSpPr/>
      </dsp:nvSpPr>
      <dsp:spPr>
        <a:xfrm>
          <a:off x="1187987" y="1421047"/>
          <a:ext cx="2322767" cy="1624714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rgbClr val="000000"/>
              </a:solidFill>
            </a:rPr>
            <a:t>Pertenencia y no discriminación</a:t>
          </a:r>
          <a:endParaRPr lang="es-ES" sz="1800" kern="1200" dirty="0">
            <a:solidFill>
              <a:srgbClr val="000000"/>
            </a:solidFill>
          </a:endParaRPr>
        </a:p>
      </dsp:txBody>
      <dsp:txXfrm>
        <a:off x="1528148" y="1658981"/>
        <a:ext cx="1642445" cy="11488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4B2597-EC47-8A42-86F9-F54DB4CDB3E2}">
      <dsp:nvSpPr>
        <dsp:cNvPr id="0" name=""/>
        <dsp:cNvSpPr/>
      </dsp:nvSpPr>
      <dsp:spPr>
        <a:xfrm>
          <a:off x="2713" y="160605"/>
          <a:ext cx="2645792" cy="69095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Ingreso</a:t>
          </a:r>
          <a:endParaRPr lang="es-ES" sz="1900" kern="1200" dirty="0"/>
        </a:p>
      </dsp:txBody>
      <dsp:txXfrm>
        <a:off x="2713" y="160605"/>
        <a:ext cx="2645792" cy="690951"/>
      </dsp:txXfrm>
    </dsp:sp>
    <dsp:sp modelId="{87409461-7EB9-E44B-8382-CD61E514F8DA}">
      <dsp:nvSpPr>
        <dsp:cNvPr id="0" name=""/>
        <dsp:cNvSpPr/>
      </dsp:nvSpPr>
      <dsp:spPr>
        <a:xfrm>
          <a:off x="2713" y="851557"/>
          <a:ext cx="2645792" cy="4221295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Poblaci</a:t>
          </a:r>
          <a:r>
            <a:rPr lang="es-ES" sz="1900" kern="1200" dirty="0" smtClean="0"/>
            <a:t>ón con </a:t>
          </a:r>
          <a:r>
            <a:rPr lang="es-ES" sz="1900" kern="1200" dirty="0" smtClean="0"/>
            <a:t>Ingreso </a:t>
          </a:r>
          <a:r>
            <a:rPr lang="es-ES" sz="1900" kern="1200" dirty="0" smtClean="0"/>
            <a:t>bajo línea bienestar</a:t>
          </a: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Poblaci</a:t>
          </a:r>
          <a:r>
            <a:rPr lang="es-ES" sz="1900" kern="1200" dirty="0" smtClean="0"/>
            <a:t>ón con </a:t>
          </a:r>
          <a:r>
            <a:rPr lang="es-ES" sz="1900" kern="1200" dirty="0" smtClean="0"/>
            <a:t>Ingreso </a:t>
          </a:r>
          <a:r>
            <a:rPr lang="es-ES" sz="1900" kern="1200" dirty="0" smtClean="0"/>
            <a:t>bajo línea bienestar mínimo (LBM)</a:t>
          </a: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Brecha de pobreza</a:t>
          </a:r>
          <a:endParaRPr lang="es-ES" sz="1900" kern="1200" dirty="0"/>
        </a:p>
      </dsp:txBody>
      <dsp:txXfrm>
        <a:off x="2713" y="851557"/>
        <a:ext cx="2645792" cy="4221295"/>
      </dsp:txXfrm>
    </dsp:sp>
    <dsp:sp modelId="{3DB6D446-5614-6F43-953A-84895C624503}">
      <dsp:nvSpPr>
        <dsp:cNvPr id="0" name=""/>
        <dsp:cNvSpPr/>
      </dsp:nvSpPr>
      <dsp:spPr>
        <a:xfrm>
          <a:off x="3018916" y="160605"/>
          <a:ext cx="2645792" cy="69095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Trabajo</a:t>
          </a:r>
          <a:endParaRPr lang="es-ES" sz="1900" kern="1200" dirty="0"/>
        </a:p>
      </dsp:txBody>
      <dsp:txXfrm>
        <a:off x="3018916" y="160605"/>
        <a:ext cx="2645792" cy="690951"/>
      </dsp:txXfrm>
    </dsp:sp>
    <dsp:sp modelId="{78A356D2-9A38-0741-9B5C-35610AF6DF86}">
      <dsp:nvSpPr>
        <dsp:cNvPr id="0" name=""/>
        <dsp:cNvSpPr/>
      </dsp:nvSpPr>
      <dsp:spPr>
        <a:xfrm>
          <a:off x="3018916" y="851557"/>
          <a:ext cx="2645792" cy="4221295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Tasa de Desempleo </a:t>
          </a:r>
          <a:r>
            <a:rPr lang="es-ES" sz="1900" kern="1200" dirty="0" smtClean="0"/>
            <a:t>abierto</a:t>
          </a: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Tasa de subocupaci</a:t>
          </a:r>
          <a:r>
            <a:rPr lang="es-ES" sz="1900" kern="1200" dirty="0" smtClean="0"/>
            <a:t>ón</a:t>
          </a: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% personas con empleos </a:t>
          </a:r>
          <a:r>
            <a:rPr lang="es-ES" sz="1900" kern="1200" dirty="0" smtClean="0"/>
            <a:t>precarios en zonas urbanas</a:t>
          </a:r>
          <a:endParaRPr lang="es-ES" sz="1900" kern="1200" dirty="0"/>
        </a:p>
      </dsp:txBody>
      <dsp:txXfrm>
        <a:off x="3018916" y="851557"/>
        <a:ext cx="2645792" cy="4221295"/>
      </dsp:txXfrm>
    </dsp:sp>
    <dsp:sp modelId="{3B3597DB-33FC-EF48-95F6-69F2E342CBA4}">
      <dsp:nvSpPr>
        <dsp:cNvPr id="0" name=""/>
        <dsp:cNvSpPr/>
      </dsp:nvSpPr>
      <dsp:spPr>
        <a:xfrm>
          <a:off x="6035120" y="160605"/>
          <a:ext cx="2645792" cy="69095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Derechos sociales básicos</a:t>
          </a:r>
          <a:endParaRPr lang="es-ES" sz="1900" kern="1200" dirty="0"/>
        </a:p>
      </dsp:txBody>
      <dsp:txXfrm>
        <a:off x="6035120" y="160605"/>
        <a:ext cx="2645792" cy="690951"/>
      </dsp:txXfrm>
    </dsp:sp>
    <dsp:sp modelId="{5A2797BC-7A8D-C044-8830-AAB31D323408}">
      <dsp:nvSpPr>
        <dsp:cNvPr id="0" name=""/>
        <dsp:cNvSpPr/>
      </dsp:nvSpPr>
      <dsp:spPr>
        <a:xfrm>
          <a:off x="6035120" y="851557"/>
          <a:ext cx="2645792" cy="4221295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Tasa de transici</a:t>
          </a:r>
          <a:r>
            <a:rPr lang="es-ES" sz="1900" kern="1200" dirty="0" smtClean="0"/>
            <a:t>ón a secundaria, EMS y ES</a:t>
          </a: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Tasa de culminaci</a:t>
          </a:r>
          <a:r>
            <a:rPr lang="es-ES" sz="1900" kern="1200" dirty="0" smtClean="0"/>
            <a:t>ón de secundaria, EMS y ES</a:t>
          </a: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% poblaci</a:t>
          </a:r>
          <a:r>
            <a:rPr lang="es-ES" sz="1900" kern="1200" dirty="0" smtClean="0"/>
            <a:t>ón sin acceso a servicios de salud</a:t>
          </a: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% poblaci</a:t>
          </a:r>
          <a:r>
            <a:rPr lang="es-ES" sz="1900" kern="1200" dirty="0" smtClean="0"/>
            <a:t>ón sin acceso a seguridad social</a:t>
          </a: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% de poblaci</a:t>
          </a:r>
          <a:r>
            <a:rPr lang="es-ES" sz="1900" kern="1200" dirty="0" smtClean="0"/>
            <a:t>ón en viviendas precarias o sin servicios</a:t>
          </a: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% Poblaci</a:t>
          </a:r>
          <a:r>
            <a:rPr lang="es-ES" sz="1900" kern="1200" dirty="0" smtClean="0"/>
            <a:t>ón con carencia alimentaria</a:t>
          </a:r>
          <a:endParaRPr lang="es-ES" sz="1900" kern="1200" dirty="0"/>
        </a:p>
      </dsp:txBody>
      <dsp:txXfrm>
        <a:off x="6035120" y="851557"/>
        <a:ext cx="2645792" cy="42212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F80900-CCDF-AB49-8945-A14E09522FE0}">
      <dsp:nvSpPr>
        <dsp:cNvPr id="0" name=""/>
        <dsp:cNvSpPr/>
      </dsp:nvSpPr>
      <dsp:spPr>
        <a:xfrm rot="5400000">
          <a:off x="4769326" y="-1786221"/>
          <a:ext cx="1169987" cy="5039360"/>
        </a:xfrm>
        <a:prstGeom prst="round2Same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Participación en organizaciones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Participación en actividades de beneficio colectivo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Participación electoral (no abstención)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Población mayor 18 años inscrita en padrón electoral</a:t>
          </a:r>
          <a:endParaRPr lang="es-ES" sz="1600" kern="1200" dirty="0"/>
        </a:p>
      </dsp:txBody>
      <dsp:txXfrm rot="-5400000">
        <a:off x="2834640" y="205579"/>
        <a:ext cx="4982246" cy="1055759"/>
      </dsp:txXfrm>
    </dsp:sp>
    <dsp:sp modelId="{C43278E6-A271-C340-AA16-A391D0AB4794}">
      <dsp:nvSpPr>
        <dsp:cNvPr id="0" name=""/>
        <dsp:cNvSpPr/>
      </dsp:nvSpPr>
      <dsp:spPr>
        <a:xfrm>
          <a:off x="0" y="2215"/>
          <a:ext cx="2834640" cy="1462484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700" kern="1200" dirty="0" smtClean="0"/>
            <a:t>Participación ciudadana</a:t>
          </a:r>
          <a:endParaRPr lang="es-ES" sz="2700" kern="1200" dirty="0"/>
        </a:p>
      </dsp:txBody>
      <dsp:txXfrm>
        <a:off x="71393" y="73608"/>
        <a:ext cx="2691854" cy="1319698"/>
      </dsp:txXfrm>
    </dsp:sp>
    <dsp:sp modelId="{45E64780-4955-DB4E-B625-DD84BEFDA2B3}">
      <dsp:nvSpPr>
        <dsp:cNvPr id="0" name=""/>
        <dsp:cNvSpPr/>
      </dsp:nvSpPr>
      <dsp:spPr>
        <a:xfrm rot="5400000">
          <a:off x="4769326" y="-250613"/>
          <a:ext cx="1169987" cy="5039360"/>
        </a:xfrm>
        <a:prstGeom prst="round2Same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Aprecio por la democracia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Aprecio por la legalidad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Valoración de instituciones y actores de la democracia</a:t>
          </a:r>
          <a:endParaRPr lang="es-ES" sz="1600" kern="1200" dirty="0"/>
        </a:p>
      </dsp:txBody>
      <dsp:txXfrm rot="-5400000">
        <a:off x="2834640" y="1741187"/>
        <a:ext cx="4982246" cy="1055759"/>
      </dsp:txXfrm>
    </dsp:sp>
    <dsp:sp modelId="{5A1A0DEA-4632-0A4C-887D-4F61AF1A442C}">
      <dsp:nvSpPr>
        <dsp:cNvPr id="0" name=""/>
        <dsp:cNvSpPr/>
      </dsp:nvSpPr>
      <dsp:spPr>
        <a:xfrm>
          <a:off x="0" y="1537824"/>
          <a:ext cx="2834640" cy="1462484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700" kern="1200" dirty="0" smtClean="0"/>
            <a:t>Opinión sobre democracia</a:t>
          </a:r>
          <a:endParaRPr lang="es-ES" sz="2700" kern="1200" dirty="0"/>
        </a:p>
      </dsp:txBody>
      <dsp:txXfrm>
        <a:off x="71393" y="1609217"/>
        <a:ext cx="2691854" cy="1319698"/>
      </dsp:txXfrm>
    </dsp:sp>
    <dsp:sp modelId="{93B0EAB1-988F-C548-8313-37D7D2D2B330}">
      <dsp:nvSpPr>
        <dsp:cNvPr id="0" name=""/>
        <dsp:cNvSpPr/>
      </dsp:nvSpPr>
      <dsp:spPr>
        <a:xfrm rot="5400000">
          <a:off x="4769326" y="1284994"/>
          <a:ext cx="1169987" cy="5039360"/>
        </a:xfrm>
        <a:prstGeom prst="round2Same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Población contribuyente 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Tasa de recaudación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Gasto social per cápita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Progresividad del presupuesto y del gasto social</a:t>
          </a:r>
          <a:endParaRPr lang="es-ES" sz="1600" kern="1200" dirty="0"/>
        </a:p>
      </dsp:txBody>
      <dsp:txXfrm rot="-5400000">
        <a:off x="2834640" y="3276794"/>
        <a:ext cx="4982246" cy="1055759"/>
      </dsp:txXfrm>
    </dsp:sp>
    <dsp:sp modelId="{94883D1E-F158-A443-8DE0-0F8FFDD437B8}">
      <dsp:nvSpPr>
        <dsp:cNvPr id="0" name=""/>
        <dsp:cNvSpPr/>
      </dsp:nvSpPr>
      <dsp:spPr>
        <a:xfrm>
          <a:off x="0" y="3073432"/>
          <a:ext cx="2834640" cy="1462484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700" kern="1200" dirty="0" smtClean="0"/>
            <a:t>Institucionalidad</a:t>
          </a:r>
          <a:endParaRPr lang="es-ES" sz="2700" kern="1200" dirty="0"/>
        </a:p>
      </dsp:txBody>
      <dsp:txXfrm>
        <a:off x="71393" y="3144825"/>
        <a:ext cx="2691854" cy="131969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D5E148-8629-4645-A3CF-51588E0A6157}">
      <dsp:nvSpPr>
        <dsp:cNvPr id="0" name=""/>
        <dsp:cNvSpPr/>
      </dsp:nvSpPr>
      <dsp:spPr>
        <a:xfrm>
          <a:off x="2357" y="29157"/>
          <a:ext cx="2298501" cy="90070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dirty="0" smtClean="0"/>
            <a:t>Capital social</a:t>
          </a:r>
          <a:endParaRPr lang="es-ES" sz="2500" kern="1200" dirty="0"/>
        </a:p>
      </dsp:txBody>
      <dsp:txXfrm>
        <a:off x="2357" y="29157"/>
        <a:ext cx="2298501" cy="900706"/>
      </dsp:txXfrm>
    </dsp:sp>
    <dsp:sp modelId="{DE25E8D2-E863-9A4B-99FF-649AE9AF9E99}">
      <dsp:nvSpPr>
        <dsp:cNvPr id="0" name=""/>
        <dsp:cNvSpPr/>
      </dsp:nvSpPr>
      <dsp:spPr>
        <a:xfrm>
          <a:off x="2357" y="929864"/>
          <a:ext cx="2298501" cy="3570644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500" kern="1200" dirty="0" smtClean="0"/>
            <a:t>Confianza en otros</a:t>
          </a:r>
          <a:endParaRPr lang="es-E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500" kern="1200" dirty="0" smtClean="0"/>
            <a:t>Redes familiares</a:t>
          </a:r>
          <a:endParaRPr lang="es-E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500" kern="1200" dirty="0" smtClean="0"/>
            <a:t>Redes sociales</a:t>
          </a:r>
          <a:endParaRPr lang="es-ES" sz="2500" kern="1200" dirty="0"/>
        </a:p>
      </dsp:txBody>
      <dsp:txXfrm>
        <a:off x="2357" y="929864"/>
        <a:ext cx="2298501" cy="3570644"/>
      </dsp:txXfrm>
    </dsp:sp>
    <dsp:sp modelId="{0A2F57AA-5E0C-B144-A446-53EAD9969E6D}">
      <dsp:nvSpPr>
        <dsp:cNvPr id="0" name=""/>
        <dsp:cNvSpPr/>
      </dsp:nvSpPr>
      <dsp:spPr>
        <a:xfrm>
          <a:off x="2622649" y="29157"/>
          <a:ext cx="2298501" cy="90070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dirty="0" smtClean="0"/>
            <a:t>Valores </a:t>
          </a:r>
          <a:endParaRPr lang="es-ES" sz="2500" kern="1200" dirty="0"/>
        </a:p>
      </dsp:txBody>
      <dsp:txXfrm>
        <a:off x="2622649" y="29157"/>
        <a:ext cx="2298501" cy="900706"/>
      </dsp:txXfrm>
    </dsp:sp>
    <dsp:sp modelId="{B448380D-D631-BD43-AD7C-FC7C3386E450}">
      <dsp:nvSpPr>
        <dsp:cNvPr id="0" name=""/>
        <dsp:cNvSpPr/>
      </dsp:nvSpPr>
      <dsp:spPr>
        <a:xfrm>
          <a:off x="2622649" y="929864"/>
          <a:ext cx="2298501" cy="3570644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500" kern="1200" dirty="0" smtClean="0"/>
            <a:t>Respeto a diferencias</a:t>
          </a:r>
          <a:endParaRPr lang="es-E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500" kern="1200" dirty="0" smtClean="0"/>
            <a:t>Solidaridad</a:t>
          </a:r>
          <a:endParaRPr lang="es-E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2500" kern="1200" dirty="0"/>
        </a:p>
      </dsp:txBody>
      <dsp:txXfrm>
        <a:off x="2622649" y="929864"/>
        <a:ext cx="2298501" cy="3570644"/>
      </dsp:txXfrm>
    </dsp:sp>
    <dsp:sp modelId="{B3BCFD3E-5397-F24C-9FEC-B9BA220F44F7}">
      <dsp:nvSpPr>
        <dsp:cNvPr id="0" name=""/>
        <dsp:cNvSpPr/>
      </dsp:nvSpPr>
      <dsp:spPr>
        <a:xfrm>
          <a:off x="5242941" y="29157"/>
          <a:ext cx="2298501" cy="90070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dirty="0" smtClean="0"/>
            <a:t>No discriminación</a:t>
          </a:r>
          <a:endParaRPr lang="es-ES" sz="2500" kern="1200" dirty="0"/>
        </a:p>
      </dsp:txBody>
      <dsp:txXfrm>
        <a:off x="5242941" y="29157"/>
        <a:ext cx="2298501" cy="900706"/>
      </dsp:txXfrm>
    </dsp:sp>
    <dsp:sp modelId="{CD3F236A-D553-6242-B9EE-5182463849A0}">
      <dsp:nvSpPr>
        <dsp:cNvPr id="0" name=""/>
        <dsp:cNvSpPr/>
      </dsp:nvSpPr>
      <dsp:spPr>
        <a:xfrm>
          <a:off x="5242941" y="929864"/>
          <a:ext cx="2298501" cy="3570644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500" kern="1200" dirty="0" smtClean="0"/>
            <a:t>Respeto a grupos vulnerables </a:t>
          </a:r>
          <a:endParaRPr lang="es-E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500" kern="1200" dirty="0" smtClean="0"/>
            <a:t>Respeto a derechos </a:t>
          </a:r>
          <a:endParaRPr lang="es-E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500" kern="1200" dirty="0" smtClean="0"/>
            <a:t>Población vulnerable que se siente discriminada</a:t>
          </a:r>
          <a:endParaRPr lang="es-ES" sz="2500" kern="1200" dirty="0"/>
        </a:p>
      </dsp:txBody>
      <dsp:txXfrm>
        <a:off x="5242941" y="929864"/>
        <a:ext cx="2298501" cy="35706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2C512-A9CC-9349-BC34-655993399C81}" type="datetimeFigureOut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30/09/14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04A7B-46E8-8049-8AD3-42C0153BACF2}" type="slidenum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‹Nr.›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29096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2C512-A9CC-9349-BC34-655993399C81}" type="datetimeFigureOut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30/09/14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04A7B-46E8-8049-8AD3-42C0153BACF2}" type="slidenum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‹Nr.›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60788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2C512-A9CC-9349-BC34-655993399C81}" type="datetimeFigureOut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30/09/14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04A7B-46E8-8049-8AD3-42C0153BACF2}" type="slidenum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‹Nr.›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07352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2C512-A9CC-9349-BC34-655993399C81}" type="datetimeFigureOut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30/09/14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04A7B-46E8-8049-8AD3-42C0153BACF2}" type="slidenum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‹Nr.›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2875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2C512-A9CC-9349-BC34-655993399C81}" type="datetimeFigureOut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30/09/14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04A7B-46E8-8049-8AD3-42C0153BACF2}" type="slidenum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‹Nr.›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861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2C512-A9CC-9349-BC34-655993399C81}" type="datetimeFigureOut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30/09/14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04A7B-46E8-8049-8AD3-42C0153BACF2}" type="slidenum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‹Nr.›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7467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2C512-A9CC-9349-BC34-655993399C81}" type="datetimeFigureOut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30/09/14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04A7B-46E8-8049-8AD3-42C0153BACF2}" type="slidenum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‹Nr.›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24675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2C512-A9CC-9349-BC34-655993399C81}" type="datetimeFigureOut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30/09/14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04A7B-46E8-8049-8AD3-42C0153BACF2}" type="slidenum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‹Nr.›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98601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2C512-A9CC-9349-BC34-655993399C81}" type="datetimeFigureOut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30/09/14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04A7B-46E8-8049-8AD3-42C0153BACF2}" type="slidenum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‹Nr.›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6345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2C512-A9CC-9349-BC34-655993399C81}" type="datetimeFigureOut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30/09/14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04A7B-46E8-8049-8AD3-42C0153BACF2}" type="slidenum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‹Nr.›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77412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2C512-A9CC-9349-BC34-655993399C81}" type="datetimeFigureOut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30/09/14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04A7B-46E8-8049-8AD3-42C0153BACF2}" type="slidenum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‹Nr.›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872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2C512-A9CC-9349-BC34-655993399C81}" type="datetimeFigureOut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30/09/14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04A7B-46E8-8049-8AD3-42C0153BACF2}" type="slidenum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‹Nr.›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55159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Acciones para las Medidas de Igualdad</a:t>
            </a:r>
            <a:endParaRPr lang="es-ES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CONAPRED - Curso de Alta Formaci</a:t>
            </a:r>
            <a:r>
              <a:rPr lang="es-ES" dirty="0" smtClean="0"/>
              <a:t>ón </a:t>
            </a:r>
          </a:p>
          <a:p>
            <a:r>
              <a:rPr lang="es-ES" dirty="0" smtClean="0"/>
              <a:t>Mesa 3 – Septiembre 30, 2014</a:t>
            </a:r>
          </a:p>
          <a:p>
            <a:r>
              <a:rPr lang="es-ES" dirty="0" smtClean="0"/>
              <a:t>Rogelio Gómez Hermosillo M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43288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000" dirty="0" smtClean="0"/>
              <a:t>Programa Nacional de Igualdad y No Discriminación 2014 – 2018 – </a:t>
            </a:r>
            <a:br>
              <a:rPr lang="es-ES" sz="4000" dirty="0" smtClean="0"/>
            </a:br>
            <a:r>
              <a:rPr lang="es-ES" dirty="0" smtClean="0"/>
              <a:t>Estrategias (Objetivo 3)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870674"/>
            <a:ext cx="8229600" cy="498732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sz="2400" dirty="0" smtClean="0"/>
              <a:t>3.1. Ejecutar medidas para reducir la desigualdad en el goce del </a:t>
            </a:r>
            <a:r>
              <a:rPr lang="es-ES" sz="2400" b="1" dirty="0" smtClean="0"/>
              <a:t>derecho a la educación </a:t>
            </a:r>
            <a:r>
              <a:rPr lang="es-ES" sz="2400" dirty="0" smtClean="0"/>
              <a:t>de personas y grupos discriminados</a:t>
            </a:r>
          </a:p>
          <a:p>
            <a:pPr marL="0" indent="0">
              <a:buNone/>
            </a:pPr>
            <a:r>
              <a:rPr lang="es-ES" sz="2400" dirty="0" smtClean="0"/>
              <a:t>3.2. Ejecutar medidas para reducir la desigualdad en el goce del </a:t>
            </a:r>
            <a:r>
              <a:rPr lang="es-ES" sz="2400" b="1" dirty="0" smtClean="0"/>
              <a:t>derecho a la salud </a:t>
            </a:r>
            <a:r>
              <a:rPr lang="es-ES" sz="2400" dirty="0" smtClean="0"/>
              <a:t>de personas y grupos discriminados</a:t>
            </a:r>
          </a:p>
          <a:p>
            <a:pPr marL="0" indent="0">
              <a:buNone/>
            </a:pPr>
            <a:r>
              <a:rPr lang="es-ES" sz="2400" dirty="0" smtClean="0"/>
              <a:t>3.3. Ejecutar medidas para reducir la desigualdad en el goce del </a:t>
            </a:r>
            <a:r>
              <a:rPr lang="es-ES" sz="2400" b="1" dirty="0" smtClean="0"/>
              <a:t>derecho a la seguridad social </a:t>
            </a:r>
            <a:r>
              <a:rPr lang="es-ES" sz="2400" dirty="0" smtClean="0"/>
              <a:t>de personas y grupos discriminados</a:t>
            </a:r>
          </a:p>
          <a:p>
            <a:pPr marL="0" indent="0">
              <a:buNone/>
            </a:pPr>
            <a:r>
              <a:rPr lang="es-ES" sz="2400" dirty="0" smtClean="0"/>
              <a:t>3.4. Ejecutar medidas para reducir la desigualdad en el goce de </a:t>
            </a:r>
            <a:r>
              <a:rPr lang="es-ES" sz="2400" b="1" dirty="0" smtClean="0"/>
              <a:t>derechos económicos</a:t>
            </a:r>
            <a:r>
              <a:rPr lang="es-ES" sz="2400" dirty="0" smtClean="0"/>
              <a:t> de personas y grupos discriminados </a:t>
            </a:r>
          </a:p>
          <a:p>
            <a:pPr marL="0" indent="0">
              <a:buNone/>
            </a:pPr>
            <a:r>
              <a:rPr lang="es-ES" sz="2400" dirty="0" smtClean="0"/>
              <a:t>3.5. Ejecutar medidas para reducir la desigualdad en el goce de </a:t>
            </a:r>
            <a:r>
              <a:rPr lang="es-ES" sz="2400" b="1" dirty="0" smtClean="0"/>
              <a:t>derechos civiles </a:t>
            </a:r>
            <a:r>
              <a:rPr lang="es-ES" sz="2400" dirty="0" smtClean="0"/>
              <a:t>de personas y grupos discriminados </a:t>
            </a:r>
          </a:p>
          <a:p>
            <a:pPr marL="0" indent="0">
              <a:buNone/>
            </a:pPr>
            <a:r>
              <a:rPr lang="es-ES" sz="2400" dirty="0" smtClean="0"/>
              <a:t>3.6. Ejecutar medidas para reducir la desigualdad en el goce de </a:t>
            </a:r>
            <a:r>
              <a:rPr lang="es-ES" sz="2400" b="1" dirty="0" smtClean="0"/>
              <a:t>derechos políticos </a:t>
            </a:r>
            <a:r>
              <a:rPr lang="es-ES" sz="2400" dirty="0" smtClean="0"/>
              <a:t>de personas y grupos discriminados </a:t>
            </a:r>
          </a:p>
          <a:p>
            <a:pPr marL="0" indent="0">
              <a:buNone/>
            </a:pPr>
            <a:r>
              <a:rPr lang="es-ES" sz="2400" dirty="0" smtClean="0"/>
              <a:t>3.7. Ejecutar </a:t>
            </a:r>
            <a:r>
              <a:rPr lang="es-ES" sz="2400" b="1" dirty="0" smtClean="0"/>
              <a:t>otras medidas de igualdad </a:t>
            </a:r>
            <a:r>
              <a:rPr lang="es-ES" sz="2400" dirty="0" smtClean="0"/>
              <a:t>a favor de personas y grupos discriminados 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547290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Un paso necesario: Visibilizar - Medir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sz="2400" dirty="0" smtClean="0"/>
              <a:t>Objetivo 4. Fortalecer el </a:t>
            </a:r>
            <a:r>
              <a:rPr lang="es-ES" sz="2400" b="1" dirty="0" smtClean="0"/>
              <a:t>conocimiento de la situación</a:t>
            </a:r>
            <a:r>
              <a:rPr lang="es-ES" sz="2400" dirty="0" smtClean="0"/>
              <a:t> de discriminación en el país para incidir en su reducción </a:t>
            </a:r>
          </a:p>
          <a:p>
            <a:pPr marL="0" indent="0">
              <a:buNone/>
            </a:pPr>
            <a:r>
              <a:rPr lang="es-ES" sz="2400" dirty="0" smtClean="0"/>
              <a:t>Estrategias:</a:t>
            </a:r>
          </a:p>
          <a:p>
            <a:pPr marL="0" indent="0">
              <a:buNone/>
            </a:pPr>
            <a:r>
              <a:rPr lang="es-ES" sz="2400" dirty="0" smtClean="0"/>
              <a:t>4.1. Generar y ampliar </a:t>
            </a:r>
            <a:r>
              <a:rPr lang="es-ES" sz="2400" b="1" dirty="0" smtClean="0"/>
              <a:t>información estadística </a:t>
            </a:r>
            <a:r>
              <a:rPr lang="es-ES" sz="2400" dirty="0" smtClean="0"/>
              <a:t>desagregada y periódica de todos los grupos de población para combatir la desigualdad de trato</a:t>
            </a:r>
          </a:p>
          <a:p>
            <a:pPr marL="0" indent="0">
              <a:buNone/>
            </a:pPr>
            <a:r>
              <a:rPr lang="es-ES" sz="2400" dirty="0" smtClean="0"/>
              <a:t>4.2. Desarrollar </a:t>
            </a:r>
            <a:r>
              <a:rPr lang="es-ES" sz="2400" b="1" dirty="0" smtClean="0"/>
              <a:t>padrones y registros administrativos </a:t>
            </a:r>
            <a:r>
              <a:rPr lang="es-ES" sz="2400" dirty="0" smtClean="0"/>
              <a:t>desagregados de usuarios de programas y servicios públicos</a:t>
            </a:r>
          </a:p>
          <a:p>
            <a:pPr marL="0" indent="0">
              <a:buNone/>
            </a:pPr>
            <a:r>
              <a:rPr lang="es-ES" sz="2400" dirty="0" smtClean="0"/>
              <a:t>4.3. Establecer un sistema de </a:t>
            </a:r>
            <a:r>
              <a:rPr lang="es-ES" sz="2400" b="1" dirty="0" smtClean="0"/>
              <a:t>monitoreo de las medidas de inclusión, nivelación y acciones afirmativas </a:t>
            </a:r>
            <a:r>
              <a:rPr lang="es-ES" sz="2400" dirty="0" smtClean="0"/>
              <a:t>en la APF</a:t>
            </a:r>
          </a:p>
          <a:p>
            <a:pPr marL="0" indent="0">
              <a:buNone/>
            </a:pPr>
            <a:r>
              <a:rPr lang="es-ES" sz="2400" dirty="0" smtClean="0"/>
              <a:t>4.4. Impulsar la dimensión de igualdad de trato y de oportunidades en las </a:t>
            </a:r>
            <a:r>
              <a:rPr lang="es-ES" sz="2400" b="1" dirty="0" smtClean="0"/>
              <a:t>evaluaciones</a:t>
            </a:r>
            <a:r>
              <a:rPr lang="es-ES" sz="2400" dirty="0" smtClean="0"/>
              <a:t> de programas sociales 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552118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ES" sz="3600" dirty="0" smtClean="0"/>
              <a:t>Una propuesta: </a:t>
            </a:r>
            <a:br>
              <a:rPr lang="es-ES" sz="3600" dirty="0" smtClean="0"/>
            </a:br>
            <a:r>
              <a:rPr lang="es-ES" sz="3600" dirty="0" smtClean="0"/>
              <a:t>Tablero de Cohesión Social para México</a:t>
            </a:r>
            <a:endParaRPr lang="es-ES" sz="3600" dirty="0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13348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2000" y="414871"/>
            <a:ext cx="7543800" cy="804333"/>
          </a:xfrm>
        </p:spPr>
        <p:txBody>
          <a:bodyPr>
            <a:normAutofit fontScale="90000"/>
          </a:bodyPr>
          <a:lstStyle/>
          <a:p>
            <a:r>
              <a:rPr lang="es-ES" dirty="0"/>
              <a:t>C</a:t>
            </a:r>
            <a:r>
              <a:rPr lang="es-ES" sz="4400" dirty="0" smtClean="0"/>
              <a:t>ohesión social y las medidas contra la desigualdad </a:t>
            </a:r>
            <a:endParaRPr lang="es-ES" sz="4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62000" y="1821291"/>
            <a:ext cx="7543800" cy="4495800"/>
          </a:xfrm>
        </p:spPr>
        <p:txBody>
          <a:bodyPr>
            <a:normAutofit fontScale="85000" lnSpcReduction="10000"/>
          </a:bodyPr>
          <a:lstStyle/>
          <a:p>
            <a:r>
              <a:rPr lang="es-ES" dirty="0" smtClean="0"/>
              <a:t>Concepto de uso reciente en políticas públicas.</a:t>
            </a:r>
          </a:p>
          <a:p>
            <a:r>
              <a:rPr lang="es-ES" dirty="0" smtClean="0"/>
              <a:t>Surge en la Unión Europea para medir y enfrentar las </a:t>
            </a:r>
            <a:r>
              <a:rPr lang="es-ES" b="1" i="1" dirty="0" smtClean="0"/>
              <a:t>brechas</a:t>
            </a:r>
            <a:r>
              <a:rPr lang="es-ES" dirty="0" smtClean="0"/>
              <a:t> de desigualdad al interior y entre los países miembros </a:t>
            </a:r>
          </a:p>
          <a:p>
            <a:r>
              <a:rPr lang="es-ES" dirty="0" smtClean="0"/>
              <a:t>En América Latina, se retoma con un enfoque más integrado (brechas + instituciones + percepciones)</a:t>
            </a:r>
          </a:p>
          <a:p>
            <a:r>
              <a:rPr lang="es-ES" dirty="0" smtClean="0"/>
              <a:t>El BID general un primer índice para 17 países de AL/C en 2004</a:t>
            </a:r>
          </a:p>
          <a:p>
            <a:r>
              <a:rPr lang="es-ES" dirty="0" smtClean="0"/>
              <a:t>CEPAL desarrolla marco conceptual, dimensiones, componentes y variables para una medición más robusta y comprehensiva (2007-2009)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90857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26532" y="16933"/>
            <a:ext cx="806026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prstClr val="black"/>
                </a:solidFill>
                <a:latin typeface="Calibri"/>
              </a:rPr>
              <a:t>Indicadores de cohesión social Unión Europea </a:t>
            </a:r>
            <a:endParaRPr lang="es-ES" sz="32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15" name="Marcador de contenido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8120381"/>
              </p:ext>
            </p:extLst>
          </p:nvPr>
        </p:nvGraphicFramePr>
        <p:xfrm>
          <a:off x="626532" y="942931"/>
          <a:ext cx="7840134" cy="5669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3378"/>
                <a:gridCol w="2613378"/>
                <a:gridCol w="2613378"/>
              </a:tblGrid>
              <a:tr h="290557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Ingreso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Empleo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Educación</a:t>
                      </a:r>
                      <a:endParaRPr lang="es-ES" sz="1600" dirty="0"/>
                    </a:p>
                  </a:txBody>
                  <a:tcPr/>
                </a:tc>
              </a:tr>
              <a:tr h="290557">
                <a:tc>
                  <a:txBody>
                    <a:bodyPr/>
                    <a:lstStyle/>
                    <a:p>
                      <a:r>
                        <a:rPr lang="es-ES" sz="1600" b="1" i="1" dirty="0" smtClean="0"/>
                        <a:t>Primarios</a:t>
                      </a:r>
                      <a:endParaRPr lang="es-ES" sz="16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b="1" i="1" dirty="0" smtClean="0"/>
                        <a:t>Primarios</a:t>
                      </a:r>
                      <a:endParaRPr lang="es-ES" sz="16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b="1" i="1" dirty="0" smtClean="0"/>
                        <a:t>Primarios</a:t>
                      </a:r>
                      <a:endParaRPr lang="es-ES" sz="1600" b="1" i="1" dirty="0"/>
                    </a:p>
                  </a:txBody>
                  <a:tcPr/>
                </a:tc>
              </a:tr>
              <a:tr h="2772400"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r>
                        <a:rPr lang="es-ES" sz="1600" dirty="0">
                          <a:effectLst/>
                          <a:latin typeface="Cambria"/>
                          <a:ea typeface="ＭＳ 明朝"/>
                          <a:cs typeface="Cambria"/>
                        </a:rPr>
                        <a:t>Ingreso bajo después de transferencias </a:t>
                      </a:r>
                      <a:endParaRPr lang="es-ES" sz="1600" dirty="0" smtClean="0">
                        <a:effectLst/>
                        <a:latin typeface="Cambria"/>
                        <a:ea typeface="ＭＳ 明朝"/>
                        <a:cs typeface="Cambria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effectLst/>
                          <a:latin typeface="Cambria"/>
                          <a:ea typeface="ＭＳ 明朝"/>
                          <a:cs typeface="Cambria"/>
                        </a:rPr>
                        <a:t>Distribución de ingreso (Q1 – Q5)</a:t>
                      </a:r>
                      <a:endParaRPr lang="es-ES_tradnl" sz="1600" dirty="0" smtClean="0">
                        <a:effectLst/>
                        <a:latin typeface="Cambria"/>
                        <a:ea typeface="ＭＳ 明朝"/>
                        <a:cs typeface="Cambria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effectLst/>
                          <a:latin typeface="Cambria"/>
                          <a:ea typeface="ＭＳ 明朝"/>
                          <a:cs typeface="Cambria"/>
                        </a:rPr>
                        <a:t>Persistencia de ingreso bajo</a:t>
                      </a:r>
                      <a:endParaRPr lang="es-ES_tradnl" sz="1600" dirty="0" smtClean="0">
                        <a:effectLst/>
                        <a:latin typeface="Cambria"/>
                        <a:ea typeface="ＭＳ 明朝"/>
                        <a:cs typeface="Cambria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effectLst/>
                          <a:latin typeface="Cambria"/>
                          <a:ea typeface="ＭＳ 明朝"/>
                          <a:cs typeface="Cambria"/>
                        </a:rPr>
                        <a:t>Brecha de ingreso entre hogares pobres y mediana del ingreso</a:t>
                      </a:r>
                      <a:endParaRPr lang="es-ES_tradnl" sz="1600" dirty="0" smtClean="0">
                        <a:effectLst/>
                        <a:latin typeface="Cambria"/>
                        <a:ea typeface="ＭＳ 明朝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r>
                        <a:rPr lang="es-E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Tasa de desempleo de larga </a:t>
                      </a:r>
                      <a:r>
                        <a:rPr lang="es-ES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duración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Cohesión regional – Dispersión de las tasas regionales de desempleo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Niños y adultos que viven en hogares en que ninguno de los miembros trabaja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Brecha de empleo de los inmigrantes</a:t>
                      </a:r>
                      <a:endParaRPr lang="es-ES_tradnl" sz="11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Personas 15-24 que no culminaron</a:t>
                      </a:r>
                      <a:r>
                        <a:rPr lang="es-ES" sz="1600" baseline="0" dirty="0" smtClean="0"/>
                        <a:t> ciclo educativo y no reciben capacitación </a:t>
                      </a:r>
                    </a:p>
                    <a:p>
                      <a:r>
                        <a:rPr lang="es-ES" sz="1600" baseline="0" dirty="0" smtClean="0"/>
                        <a:t>Estudiantes de 15 años de edad con bajo rendimiento en exámenes de lectura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/>
                          <a:ea typeface="ＭＳ 明朝"/>
                          <a:cs typeface="Times New Roman"/>
                        </a:rPr>
                        <a:t>Secundarios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/>
                        <a:t>Personas con bajos niveles educativos</a:t>
                      </a:r>
                    </a:p>
                  </a:txBody>
                  <a:tcPr/>
                </a:tc>
              </a:tr>
              <a:tr h="290557"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r>
                        <a:rPr lang="es-ES_tradnl" sz="1600" b="1" i="1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Secundarios</a:t>
                      </a:r>
                      <a:endParaRPr lang="es-ES_tradnl" sz="1600" b="1" i="1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6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/>
                          <a:ea typeface="ＭＳ 明朝"/>
                          <a:cs typeface="Times New Roman"/>
                        </a:rPr>
                        <a:t>Secundarios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mbria"/>
                          <a:ea typeface="ＭＳ 明朝"/>
                          <a:cs typeface="Times New Roman"/>
                        </a:rPr>
                        <a:t>Salud</a:t>
                      </a:r>
                      <a:endParaRPr kumimoji="0" lang="es-ES_tradnl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1537531"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r>
                        <a:rPr lang="es-ES" sz="14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Dispersión de ingreso </a:t>
                      </a:r>
                      <a:r>
                        <a:rPr lang="es-ES" sz="14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bajo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Coeficiente de </a:t>
                      </a:r>
                      <a:r>
                        <a:rPr lang="es-ES" sz="1400" dirty="0" err="1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Gini</a:t>
                      </a:r>
                      <a:endParaRPr lang="es-ES" sz="1400" dirty="0" smtClean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Población con ingreso bajo antes de transferencias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Trabajadores en riesgo de pobreza</a:t>
                      </a:r>
                      <a:endParaRPr lang="es-ES_tradnl" sz="1400" dirty="0" smtClean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r>
                        <a:rPr lang="es-E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Proporción de los desempleos de larga </a:t>
                      </a:r>
                      <a:r>
                        <a:rPr lang="es-ES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duración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Tasas de desempleo de muy larga duración</a:t>
                      </a:r>
                      <a:endParaRPr lang="es-ES_tradnl" sz="1600" dirty="0" smtClean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Esperanza de vida al nacer</a:t>
                      </a:r>
                      <a:endParaRPr lang="es-E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663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728135" y="4583"/>
            <a:ext cx="78909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prstClr val="black"/>
                </a:solidFill>
                <a:latin typeface="Calibri"/>
              </a:rPr>
              <a:t>Índice de Cohesión Social propuesto por el BID  </a:t>
            </a:r>
            <a:r>
              <a:rPr lang="es-ES" sz="2400" b="1" dirty="0">
                <a:solidFill>
                  <a:prstClr val="black"/>
                </a:solidFill>
                <a:latin typeface="Calibri"/>
              </a:rPr>
              <a:t>(2004)</a:t>
            </a:r>
            <a:endParaRPr lang="es-ES" sz="2400" b="1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308117"/>
              </p:ext>
            </p:extLst>
          </p:nvPr>
        </p:nvGraphicFramePr>
        <p:xfrm>
          <a:off x="575732" y="1268763"/>
          <a:ext cx="8043333" cy="55626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845734"/>
                <a:gridCol w="1828800"/>
                <a:gridCol w="4368799"/>
              </a:tblGrid>
              <a:tr h="370840">
                <a:tc rowSpan="7">
                  <a:txBody>
                    <a:bodyPr/>
                    <a:lstStyle/>
                    <a:p>
                      <a:r>
                        <a:rPr lang="es-ES" dirty="0" smtClean="0"/>
                        <a:t>Distribución de Oportunidades</a:t>
                      </a:r>
                      <a:endParaRPr lang="es-E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s-ES" b="0" dirty="0" smtClean="0"/>
                        <a:t>Estructura socioeconómica</a:t>
                      </a:r>
                      <a:endParaRPr lang="es-E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b="0" dirty="0" smtClean="0"/>
                        <a:t>Incidencia de pobreza</a:t>
                      </a:r>
                      <a:endParaRPr lang="es-ES" b="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Gini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Tamaño</a:t>
                      </a:r>
                      <a:r>
                        <a:rPr lang="es-ES" baseline="0" dirty="0" smtClean="0"/>
                        <a:t> de las clases medias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Gini</a:t>
                      </a:r>
                      <a:r>
                        <a:rPr lang="es-ES" dirty="0" smtClean="0"/>
                        <a:t> educativo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Movilidad intergeneracional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Estructura</a:t>
                      </a:r>
                      <a:r>
                        <a:rPr lang="es-ES" baseline="0" dirty="0" smtClean="0"/>
                        <a:t> política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Igualdad</a:t>
                      </a:r>
                      <a:r>
                        <a:rPr lang="es-ES" baseline="0" dirty="0" smtClean="0"/>
                        <a:t> ante la Ley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Sesgos en participación política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 rowSpan="8"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Capital Social</a:t>
                      </a:r>
                      <a:endParaRPr lang="es-ES" b="1" dirty="0"/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Externalidades positivas</a:t>
                      </a:r>
                      <a:endParaRPr lang="es-ES" dirty="0"/>
                    </a:p>
                  </a:txBody>
                  <a:tcPr anchor="ctr">
                    <a:solidFill>
                      <a:schemeClr val="bg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Participación en organizaciones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Confianza</a:t>
                      </a:r>
                      <a:r>
                        <a:rPr lang="es-ES" baseline="0" dirty="0" smtClean="0"/>
                        <a:t> interpersonal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Confianza en instituciones públicas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Confianza en políticos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Capacidad fiscal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Externalidades negativas</a:t>
                      </a:r>
                      <a:endParaRPr lang="es-ES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Conflictos laborales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Víctimas de delitos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Tasa de homicidios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4600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125" y="115888"/>
            <a:ext cx="8715375" cy="725487"/>
          </a:xfrm>
        </p:spPr>
        <p:txBody>
          <a:bodyPr>
            <a:noAutofit/>
          </a:bodyPr>
          <a:lstStyle/>
          <a:p>
            <a:r>
              <a:rPr lang="es-ES" sz="3600" dirty="0" smtClean="0"/>
              <a:t>Indicadores clave propuestos por CEPAL </a:t>
            </a:r>
            <a:r>
              <a:rPr lang="es-ES" sz="2800" dirty="0" smtClean="0"/>
              <a:t>(2009)</a:t>
            </a:r>
            <a:endParaRPr lang="es-ES" sz="2800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0812318"/>
              </p:ext>
            </p:extLst>
          </p:nvPr>
        </p:nvGraphicFramePr>
        <p:xfrm>
          <a:off x="457200" y="841375"/>
          <a:ext cx="8229600" cy="63144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tx1"/>
                          </a:solidFill>
                        </a:rPr>
                        <a:t>Brechas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tx1"/>
                          </a:solidFill>
                        </a:rPr>
                        <a:t>Capacidad</a:t>
                      </a:r>
                      <a:r>
                        <a:rPr lang="es-ES" baseline="0" dirty="0" smtClean="0">
                          <a:solidFill>
                            <a:schemeClr val="tx1"/>
                          </a:solidFill>
                        </a:rPr>
                        <a:t> institucional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tx1"/>
                          </a:solidFill>
                        </a:rPr>
                        <a:t>Apoyo ciudadano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% de personas bajo l</a:t>
                      </a:r>
                      <a:r>
                        <a:rPr lang="es-ES" dirty="0" smtClean="0"/>
                        <a:t>ínea de pobreza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Porcentaje de mujeres en el Parlamento</a:t>
                      </a:r>
                      <a:endParaRPr lang="es-E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Apoyo a la democracia</a:t>
                      </a:r>
                      <a:endParaRPr lang="es-E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Raz</a:t>
                      </a:r>
                      <a:r>
                        <a:rPr lang="es-ES" dirty="0" smtClean="0"/>
                        <a:t>ón entre quintiles</a:t>
                      </a:r>
                      <a:r>
                        <a:rPr lang="es-ES" baseline="0" dirty="0" smtClean="0"/>
                        <a:t> de ingreso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Índice de corrupción</a:t>
                      </a:r>
                      <a:endParaRPr lang="es-E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Confianza en los poderes del Estado y los partidos pol</a:t>
                      </a:r>
                      <a:r>
                        <a:rPr lang="es-ES" dirty="0" smtClean="0"/>
                        <a:t>íticos</a:t>
                      </a:r>
                      <a:endParaRPr lang="es-E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Tasa de desempleo abierto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Gasto p</a:t>
                      </a:r>
                      <a:r>
                        <a:rPr lang="es-ES" dirty="0" smtClean="0"/>
                        <a:t>úblico social por habitante</a:t>
                      </a:r>
                      <a:endParaRPr lang="es-E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Percepci</a:t>
                      </a:r>
                      <a:r>
                        <a:rPr lang="es-ES" dirty="0" smtClean="0"/>
                        <a:t>ón de justicia en la distribución del ingreso</a:t>
                      </a:r>
                      <a:endParaRPr lang="es-E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Ocupados</a:t>
                      </a:r>
                      <a:r>
                        <a:rPr lang="es-ES" baseline="0" dirty="0" smtClean="0"/>
                        <a:t> urbanos en sectores de baja productividad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Porcentaje de la carga tributaria con respecto al PIB</a:t>
                      </a:r>
                      <a:endParaRPr lang="es-E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Percepci</a:t>
                      </a:r>
                      <a:r>
                        <a:rPr lang="es-ES" dirty="0" smtClean="0"/>
                        <a:t>ón de la carga tributaria</a:t>
                      </a:r>
                      <a:endParaRPr lang="es-E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Ocupados que realizan aportes provisionales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PIB per c</a:t>
                      </a:r>
                      <a:r>
                        <a:rPr lang="es-ES" dirty="0" smtClean="0"/>
                        <a:t>ápita</a:t>
                      </a:r>
                      <a:endParaRPr lang="es-E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Confianza</a:t>
                      </a:r>
                      <a:r>
                        <a:rPr lang="es-ES" baseline="0" dirty="0" smtClean="0"/>
                        <a:t> en la calidad del gasto p</a:t>
                      </a:r>
                      <a:r>
                        <a:rPr lang="es-ES" baseline="0" dirty="0" smtClean="0"/>
                        <a:t>úblico</a:t>
                      </a:r>
                      <a:endParaRPr lang="es-E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Porcentaje de conclusi</a:t>
                      </a:r>
                      <a:r>
                        <a:rPr lang="es-ES" dirty="0" smtClean="0"/>
                        <a:t>ón de la educación secundaria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Tasa de inflaci</a:t>
                      </a:r>
                      <a:r>
                        <a:rPr lang="es-ES" dirty="0" smtClean="0"/>
                        <a:t>ón</a:t>
                      </a:r>
                      <a:endParaRPr lang="es-E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Porcentaje de poblaci</a:t>
                      </a:r>
                      <a:r>
                        <a:rPr lang="es-ES" dirty="0" smtClean="0"/>
                        <a:t>ón que cree que sus hijos vivirán mejor</a:t>
                      </a:r>
                      <a:endParaRPr lang="es-E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Tasa neta de matr</a:t>
                      </a:r>
                      <a:r>
                        <a:rPr lang="es-ES" dirty="0" smtClean="0"/>
                        <a:t>ícula</a:t>
                      </a:r>
                      <a:r>
                        <a:rPr lang="es-ES" baseline="0" dirty="0" smtClean="0"/>
                        <a:t> en la educación preescolar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Tasa de mortalidad infantil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Población en estado de subnutrición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Esperanza de vida</a:t>
                      </a:r>
                    </a:p>
                    <a:p>
                      <a:endParaRPr lang="es-E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Población con acceso a suministro de agua potable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51001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1453" y="176893"/>
            <a:ext cx="7543800" cy="1380067"/>
          </a:xfrm>
        </p:spPr>
        <p:txBody>
          <a:bodyPr>
            <a:noAutofit/>
          </a:bodyPr>
          <a:lstStyle/>
          <a:p>
            <a:r>
              <a:rPr lang="es-ES" sz="4400" dirty="0" smtClean="0"/>
              <a:t>Propuesta para aplicar la medición de cohesión social en México - Dimensiones</a:t>
            </a:r>
            <a:endParaRPr lang="es-ES" sz="4400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7873242"/>
              </p:ext>
            </p:extLst>
          </p:nvPr>
        </p:nvGraphicFramePr>
        <p:xfrm>
          <a:off x="461582" y="2362239"/>
          <a:ext cx="8318844" cy="44525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2616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2124" y="47625"/>
            <a:ext cx="7687733" cy="1600200"/>
          </a:xfrm>
        </p:spPr>
        <p:txBody>
          <a:bodyPr>
            <a:noAutofit/>
          </a:bodyPr>
          <a:lstStyle/>
          <a:p>
            <a:r>
              <a:rPr lang="es-ES" sz="4400" dirty="0" err="1" smtClean="0"/>
              <a:t>Operacionalización</a:t>
            </a:r>
            <a:r>
              <a:rPr lang="es-ES" sz="4400" dirty="0" smtClean="0"/>
              <a:t> del concepto y de sus indicadores</a:t>
            </a:r>
            <a:endParaRPr lang="es-ES" sz="4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33375" y="2108200"/>
            <a:ext cx="8239125" cy="4368800"/>
          </a:xfrm>
        </p:spPr>
        <p:txBody>
          <a:bodyPr>
            <a:normAutofit fontScale="77500" lnSpcReduction="20000"/>
          </a:bodyPr>
          <a:lstStyle/>
          <a:p>
            <a:r>
              <a:rPr lang="es-ES" dirty="0" smtClean="0"/>
              <a:t>Operacionalmente en México la Cohesión social se puede medir mediante 4 dimensiones: </a:t>
            </a:r>
          </a:p>
          <a:p>
            <a:pPr lvl="1"/>
            <a:r>
              <a:rPr lang="es-ES" dirty="0" smtClean="0"/>
              <a:t>Inclusión y ejercicio de derechos sociales – Brechas </a:t>
            </a:r>
          </a:p>
          <a:p>
            <a:pPr lvl="1"/>
            <a:r>
              <a:rPr lang="es-ES" dirty="0" smtClean="0"/>
              <a:t>Institucionalidad incluyente – Mecanismos y prácticas democráticas y de participación ciudadana </a:t>
            </a:r>
          </a:p>
          <a:p>
            <a:pPr lvl="1"/>
            <a:r>
              <a:rPr lang="es-ES" dirty="0" smtClean="0"/>
              <a:t>Seguridad ciudadana – Tasas de violencia, crimen y percepción de inseguridad</a:t>
            </a:r>
          </a:p>
          <a:p>
            <a:pPr lvl="1"/>
            <a:r>
              <a:rPr lang="es-ES" dirty="0" smtClean="0"/>
              <a:t> Pertenencia y no discriminación – </a:t>
            </a:r>
            <a:r>
              <a:rPr lang="es-ES" dirty="0" smtClean="0"/>
              <a:t>Percepciones </a:t>
            </a:r>
            <a:r>
              <a:rPr lang="es-ES" dirty="0" smtClean="0"/>
              <a:t>y valores </a:t>
            </a:r>
          </a:p>
          <a:p>
            <a:r>
              <a:rPr lang="es-ES" dirty="0" smtClean="0"/>
              <a:t>No es recomendable un índice único integrado</a:t>
            </a:r>
            <a:r>
              <a:rPr lang="es-ES" dirty="0" smtClean="0"/>
              <a:t>.</a:t>
            </a:r>
          </a:p>
          <a:p>
            <a:r>
              <a:rPr lang="es-ES" dirty="0" smtClean="0"/>
              <a:t> </a:t>
            </a:r>
            <a:r>
              <a:rPr lang="es-ES" dirty="0" smtClean="0"/>
              <a:t>El tablero de indicadores de cohesión debe mantener por separado las diversas dimensiones dada la diversidad de fuentes y la consistencia muy variable de los resultados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12961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2125" y="29632"/>
            <a:ext cx="7543800" cy="1380067"/>
          </a:xfrm>
        </p:spPr>
        <p:txBody>
          <a:bodyPr>
            <a:normAutofit fontScale="90000"/>
          </a:bodyPr>
          <a:lstStyle/>
          <a:p>
            <a:r>
              <a:rPr lang="es-ES" sz="4400" dirty="0" smtClean="0"/>
              <a:t>1. Inclusión y ejercicio de derechos sociales </a:t>
            </a:r>
            <a:endParaRPr lang="es-ES" sz="4400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7001379"/>
              </p:ext>
            </p:extLst>
          </p:nvPr>
        </p:nvGraphicFramePr>
        <p:xfrm>
          <a:off x="285749" y="1409699"/>
          <a:ext cx="8683626" cy="52334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1116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Contenido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Revisi</a:t>
            </a:r>
            <a:r>
              <a:rPr lang="es-ES" dirty="0" smtClean="0"/>
              <a:t>ón de las Medidas de Igualdad del Programa Nacional de Igualdad y No Discriminación 2014- 2018</a:t>
            </a:r>
          </a:p>
          <a:p>
            <a:r>
              <a:rPr lang="es-ES" dirty="0" smtClean="0"/>
              <a:t>Propuesta de “Tablero” de medición de Cohesión Social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189150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1999" y="4232"/>
            <a:ext cx="7687733" cy="1024467"/>
          </a:xfrm>
        </p:spPr>
        <p:txBody>
          <a:bodyPr>
            <a:noAutofit/>
          </a:bodyPr>
          <a:lstStyle/>
          <a:p>
            <a:r>
              <a:rPr lang="es-ES" sz="4400" dirty="0" smtClean="0"/>
              <a:t>2. Participación e institucionalidad democrática </a:t>
            </a:r>
            <a:endParaRPr lang="es-ES" sz="4400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8897212"/>
              </p:ext>
            </p:extLst>
          </p:nvPr>
        </p:nvGraphicFramePr>
        <p:xfrm>
          <a:off x="730250" y="1575858"/>
          <a:ext cx="7874000" cy="45381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7797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2000" y="119591"/>
            <a:ext cx="6781800" cy="956733"/>
          </a:xfrm>
        </p:spPr>
        <p:txBody>
          <a:bodyPr>
            <a:normAutofit/>
          </a:bodyPr>
          <a:lstStyle/>
          <a:p>
            <a:r>
              <a:rPr lang="es-ES" sz="4400" dirty="0" smtClean="0"/>
              <a:t>3. Seguridad Ciudadana</a:t>
            </a:r>
            <a:endParaRPr lang="es-ES" sz="44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2993" y="1005415"/>
            <a:ext cx="6049182" cy="5074591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1192993" y="6111756"/>
            <a:ext cx="7522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Fuente: Figura e Indicadores del Índice de inseguridad ciudadana y violencia</a:t>
            </a:r>
          </a:p>
          <a:p>
            <a:r>
              <a:rPr lang="es-ES" dirty="0" smtClean="0"/>
              <a:t>Elaborados por M</a:t>
            </a:r>
            <a:r>
              <a:rPr lang="es-ES" dirty="0" smtClean="0"/>
              <a:t>éxico Evalúa, 2010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11567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6533" y="5469466"/>
            <a:ext cx="7679267" cy="702733"/>
          </a:xfrm>
        </p:spPr>
        <p:txBody>
          <a:bodyPr>
            <a:noAutofit/>
          </a:bodyPr>
          <a:lstStyle/>
          <a:p>
            <a:r>
              <a:rPr lang="es-ES" sz="4000" dirty="0" smtClean="0"/>
              <a:t>4. Pertenencia y no discriminación</a:t>
            </a:r>
            <a:endParaRPr lang="es-ES" sz="4000" dirty="0"/>
          </a:p>
        </p:txBody>
      </p:sp>
      <p:graphicFrame>
        <p:nvGraphicFramePr>
          <p:cNvPr id="10" name="Marcador de contenido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2329959"/>
              </p:ext>
            </p:extLst>
          </p:nvPr>
        </p:nvGraphicFramePr>
        <p:xfrm>
          <a:off x="728133" y="651934"/>
          <a:ext cx="7543800" cy="45296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2631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Programa Nacional de Igualdad y No Discriminación 2014 - 2018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870674"/>
            <a:ext cx="8229600" cy="42554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smtClean="0"/>
              <a:t>Objetivo 3. </a:t>
            </a:r>
          </a:p>
          <a:p>
            <a:pPr marL="0" indent="0">
              <a:buNone/>
            </a:pPr>
            <a:r>
              <a:rPr lang="es-ES" dirty="0" smtClean="0"/>
              <a:t>Garantizar medidas progresivas tendientes a cerrar brechas de desigualdad que afectan a la población discriminada en el disfrute de derechos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14672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000" dirty="0" smtClean="0"/>
              <a:t>Programa Nacional de Igualdad y No Discriminación 2014 – 2018 – </a:t>
            </a:r>
            <a:br>
              <a:rPr lang="es-ES" sz="4000" dirty="0" smtClean="0"/>
            </a:br>
            <a:r>
              <a:rPr lang="es-ES" dirty="0" smtClean="0"/>
              <a:t>Estrategias (Objetivo 3)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870674"/>
            <a:ext cx="8229600" cy="498732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sz="2400" dirty="0" smtClean="0"/>
              <a:t>3.1. Ejecutar medidas para reducir la desigualdad en el goce del </a:t>
            </a:r>
            <a:r>
              <a:rPr lang="es-ES" sz="2400" b="1" dirty="0" smtClean="0"/>
              <a:t>derecho a la educación </a:t>
            </a:r>
            <a:r>
              <a:rPr lang="es-ES" sz="2400" dirty="0" smtClean="0"/>
              <a:t>de personas y grupos discriminados</a:t>
            </a:r>
          </a:p>
          <a:p>
            <a:pPr marL="0" indent="0">
              <a:buNone/>
            </a:pPr>
            <a:r>
              <a:rPr lang="es-ES" sz="2400" dirty="0" smtClean="0"/>
              <a:t>3.2. Ejecutar medidas para reducir la desigualdad en el goce del </a:t>
            </a:r>
            <a:r>
              <a:rPr lang="es-ES" sz="2400" b="1" dirty="0" smtClean="0"/>
              <a:t>derecho a la salud </a:t>
            </a:r>
            <a:r>
              <a:rPr lang="es-ES" sz="2400" dirty="0" smtClean="0"/>
              <a:t>de personas y grupos discriminados</a:t>
            </a:r>
          </a:p>
          <a:p>
            <a:pPr marL="0" indent="0">
              <a:buNone/>
            </a:pPr>
            <a:r>
              <a:rPr lang="es-ES" sz="2400" dirty="0" smtClean="0"/>
              <a:t>3.3. Ejecutar medidas para reducir la desigualdad en el goce del </a:t>
            </a:r>
            <a:r>
              <a:rPr lang="es-ES" sz="2400" b="1" dirty="0" smtClean="0"/>
              <a:t>derecho a la seguridad social </a:t>
            </a:r>
            <a:r>
              <a:rPr lang="es-ES" sz="2400" dirty="0" smtClean="0"/>
              <a:t>de personas y grupos discriminados</a:t>
            </a:r>
          </a:p>
          <a:p>
            <a:pPr marL="0" indent="0">
              <a:buNone/>
            </a:pPr>
            <a:r>
              <a:rPr lang="es-ES" sz="2400" dirty="0" smtClean="0"/>
              <a:t>3.4. Ejecutar medidas para reducir la desigualdad en el goce de </a:t>
            </a:r>
            <a:r>
              <a:rPr lang="es-ES" sz="2400" b="1" dirty="0" smtClean="0"/>
              <a:t>derechos económicos</a:t>
            </a:r>
            <a:r>
              <a:rPr lang="es-ES" sz="2400" dirty="0" smtClean="0"/>
              <a:t> de personas y grupos discriminados </a:t>
            </a:r>
          </a:p>
          <a:p>
            <a:pPr marL="0" indent="0">
              <a:buNone/>
            </a:pPr>
            <a:r>
              <a:rPr lang="es-ES" sz="2400" dirty="0" smtClean="0"/>
              <a:t>3.5. Ejecutar medidas para reducir la desigualdad en el goce de </a:t>
            </a:r>
            <a:r>
              <a:rPr lang="es-ES" sz="2400" b="1" dirty="0" smtClean="0"/>
              <a:t>derechos civiles </a:t>
            </a:r>
            <a:r>
              <a:rPr lang="es-ES" sz="2400" dirty="0" smtClean="0"/>
              <a:t>de personas y grupos discriminados </a:t>
            </a:r>
          </a:p>
          <a:p>
            <a:pPr marL="0" indent="0">
              <a:buNone/>
            </a:pPr>
            <a:r>
              <a:rPr lang="es-ES" sz="2400" dirty="0" smtClean="0"/>
              <a:t>3.6. Ejecutar medidas para reducir la desigualdad en el goce de </a:t>
            </a:r>
            <a:r>
              <a:rPr lang="es-ES" sz="2400" b="1" dirty="0" smtClean="0"/>
              <a:t>derechos políticos </a:t>
            </a:r>
            <a:r>
              <a:rPr lang="es-ES" sz="2400" dirty="0" smtClean="0"/>
              <a:t>de personas y grupos discriminados </a:t>
            </a:r>
          </a:p>
          <a:p>
            <a:pPr marL="0" indent="0">
              <a:buNone/>
            </a:pPr>
            <a:r>
              <a:rPr lang="es-ES" sz="2400" dirty="0" smtClean="0"/>
              <a:t>3.7. Ejecutar </a:t>
            </a:r>
            <a:r>
              <a:rPr lang="es-ES" sz="2400" b="1" dirty="0" smtClean="0"/>
              <a:t>otras medidas de igualdad </a:t>
            </a:r>
            <a:r>
              <a:rPr lang="es-ES" sz="2400" dirty="0" smtClean="0"/>
              <a:t>a favor de personas y grupos discriminados 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180476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-2974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Medidas de igualdad en Educaci</a:t>
            </a:r>
            <a:r>
              <a:rPr lang="es-ES" dirty="0" smtClean="0"/>
              <a:t>ón (Estrategia 1) Líneas de Acción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199" y="1283530"/>
            <a:ext cx="8418813" cy="48699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2400" dirty="0">
                <a:solidFill>
                  <a:srgbClr val="3C3D3C"/>
                </a:solidFill>
                <a:latin typeface="Cambria"/>
                <a:cs typeface="Cambria"/>
              </a:rPr>
              <a:t>3.1.1. Promover que las escuelas de e</a:t>
            </a:r>
            <a:r>
              <a:rPr lang="es-ES" sz="2400" dirty="0" smtClean="0">
                <a:solidFill>
                  <a:srgbClr val="3C3D3C"/>
                </a:solidFill>
                <a:latin typeface="Cambria"/>
                <a:cs typeface="Cambria"/>
              </a:rPr>
              <a:t>ducación </a:t>
            </a:r>
            <a:r>
              <a:rPr lang="es-ES" sz="2400" dirty="0">
                <a:solidFill>
                  <a:srgbClr val="3C3D3C"/>
                </a:solidFill>
                <a:latin typeface="Cambria"/>
                <a:cs typeface="Cambria"/>
              </a:rPr>
              <a:t>básica tengan el equipamiento e infraestructura que favorezcan la </a:t>
            </a:r>
            <a:r>
              <a:rPr lang="es-ES" sz="2400" dirty="0" smtClean="0">
                <a:solidFill>
                  <a:srgbClr val="3C3D3C"/>
                </a:solidFill>
                <a:latin typeface="Cambria"/>
                <a:cs typeface="Cambria"/>
              </a:rPr>
              <a:t>calidad </a:t>
            </a:r>
            <a:r>
              <a:rPr lang="es-ES" sz="2400" dirty="0">
                <a:solidFill>
                  <a:srgbClr val="3C3D3C"/>
                </a:solidFill>
                <a:latin typeface="Cambria"/>
                <a:cs typeface="Cambria"/>
              </a:rPr>
              <a:t>e inclusión educativa.</a:t>
            </a:r>
          </a:p>
          <a:p>
            <a:pPr marL="0" indent="0">
              <a:buNone/>
            </a:pPr>
            <a:r>
              <a:rPr lang="es-ES" sz="2400" dirty="0">
                <a:solidFill>
                  <a:srgbClr val="3C3D3C"/>
                </a:solidFill>
                <a:latin typeface="Cambria"/>
                <a:cs typeface="Cambria"/>
              </a:rPr>
              <a:t>3.1.2. Homologar condiciones laborales, </a:t>
            </a:r>
            <a:r>
              <a:rPr lang="es-ES" sz="2400" dirty="0" smtClean="0">
                <a:solidFill>
                  <a:srgbClr val="3C3D3C"/>
                </a:solidFill>
                <a:latin typeface="Cambria"/>
                <a:cs typeface="Cambria"/>
              </a:rPr>
              <a:t>procesos </a:t>
            </a:r>
            <a:r>
              <a:rPr lang="es-ES" sz="2400" dirty="0">
                <a:solidFill>
                  <a:srgbClr val="3C3D3C"/>
                </a:solidFill>
                <a:latin typeface="Cambria"/>
                <a:cs typeface="Cambria"/>
              </a:rPr>
              <a:t>de selección y formación del personal docente adscrito a educación indígena con el resto del personal </a:t>
            </a:r>
            <a:r>
              <a:rPr lang="es-ES" sz="2400" dirty="0" smtClean="0">
                <a:solidFill>
                  <a:srgbClr val="3C3D3C"/>
                </a:solidFill>
                <a:latin typeface="Cambria"/>
                <a:cs typeface="Cambria"/>
              </a:rPr>
              <a:t>docente</a:t>
            </a:r>
            <a:r>
              <a:rPr lang="es-ES" sz="2400" dirty="0">
                <a:solidFill>
                  <a:srgbClr val="3C3D3C"/>
                </a:solidFill>
                <a:latin typeface="Cambria"/>
                <a:cs typeface="Cambria"/>
              </a:rPr>
              <a:t>.</a:t>
            </a:r>
          </a:p>
          <a:p>
            <a:pPr marL="0" indent="0">
              <a:buNone/>
            </a:pPr>
            <a:r>
              <a:rPr lang="es-ES" sz="2400" dirty="0">
                <a:solidFill>
                  <a:srgbClr val="3C3D3C"/>
                </a:solidFill>
                <a:latin typeface="Cambria"/>
                <a:cs typeface="Cambria"/>
              </a:rPr>
              <a:t>3.1.3. </a:t>
            </a:r>
            <a:r>
              <a:rPr lang="es-ES" sz="2400" dirty="0" smtClean="0">
                <a:solidFill>
                  <a:srgbClr val="3C3D3C"/>
                </a:solidFill>
                <a:latin typeface="Cambria"/>
                <a:cs typeface="Cambria"/>
              </a:rPr>
              <a:t>Implementar </a:t>
            </a:r>
            <a:r>
              <a:rPr lang="es-ES" sz="2400" dirty="0">
                <a:solidFill>
                  <a:srgbClr val="3C3D3C"/>
                </a:solidFill>
                <a:latin typeface="Cambria"/>
                <a:cs typeface="Cambria"/>
              </a:rPr>
              <a:t>medidas especiales para que todas las niñas, niños y </a:t>
            </a:r>
            <a:r>
              <a:rPr lang="es-ES" sz="2400" dirty="0" smtClean="0">
                <a:solidFill>
                  <a:srgbClr val="3C3D3C"/>
                </a:solidFill>
                <a:latin typeface="Cambria"/>
                <a:cs typeface="Cambria"/>
              </a:rPr>
              <a:t>adolescentes </a:t>
            </a:r>
            <a:r>
              <a:rPr lang="es-ES" sz="2400" dirty="0">
                <a:solidFill>
                  <a:srgbClr val="3C3D3C"/>
                </a:solidFill>
                <a:latin typeface="Cambria"/>
                <a:cs typeface="Cambria"/>
              </a:rPr>
              <a:t>accedan a la educación obligatoria sin discriminación.</a:t>
            </a:r>
          </a:p>
          <a:p>
            <a:pPr marL="0" indent="0">
              <a:buNone/>
            </a:pPr>
            <a:r>
              <a:rPr lang="es-ES" sz="2400" dirty="0">
                <a:solidFill>
                  <a:srgbClr val="3C3D3C"/>
                </a:solidFill>
                <a:latin typeface="Cambria"/>
                <a:cs typeface="Cambria"/>
              </a:rPr>
              <a:t>3.1.4. Reducir la brecha de acceso, </a:t>
            </a:r>
            <a:r>
              <a:rPr lang="es-ES" sz="2400" dirty="0" smtClean="0">
                <a:solidFill>
                  <a:srgbClr val="3C3D3C"/>
                </a:solidFill>
                <a:latin typeface="Cambria"/>
                <a:cs typeface="Cambria"/>
              </a:rPr>
              <a:t>permanencia </a:t>
            </a:r>
            <a:r>
              <a:rPr lang="es-ES" sz="2400" dirty="0">
                <a:solidFill>
                  <a:srgbClr val="3C3D3C"/>
                </a:solidFill>
                <a:latin typeface="Cambria"/>
                <a:cs typeface="Cambria"/>
              </a:rPr>
              <a:t>y conclusión de estudios entre la población con discapacidad o indígena y la media poblacional.</a:t>
            </a:r>
          </a:p>
          <a:p>
            <a:pPr marL="0" indent="0">
              <a:buNone/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292211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-2974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Medidas de igualdad en Educaci</a:t>
            </a:r>
            <a:r>
              <a:rPr lang="es-ES" dirty="0" smtClean="0"/>
              <a:t>ón (Estrategia 1) Líneas de Acción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199" y="1283530"/>
            <a:ext cx="8418813" cy="48699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2400" dirty="0" smtClean="0">
                <a:solidFill>
                  <a:srgbClr val="3C3D3C"/>
                </a:solidFill>
                <a:latin typeface="Cambria"/>
                <a:cs typeface="Cambria"/>
              </a:rPr>
              <a:t>3.1.5</a:t>
            </a:r>
            <a:r>
              <a:rPr lang="es-ES" sz="2400" dirty="0">
                <a:solidFill>
                  <a:srgbClr val="3C3D3C"/>
                </a:solidFill>
                <a:latin typeface="Cambria"/>
                <a:cs typeface="Cambria"/>
              </a:rPr>
              <a:t>. Desarrollar planes y programas </a:t>
            </a:r>
            <a:r>
              <a:rPr lang="es-ES" sz="2400" dirty="0" smtClean="0">
                <a:solidFill>
                  <a:srgbClr val="3C3D3C"/>
                </a:solidFill>
                <a:latin typeface="Cambria"/>
                <a:cs typeface="Cambria"/>
              </a:rPr>
              <a:t>de estudio </a:t>
            </a:r>
            <a:r>
              <a:rPr lang="es-ES" sz="2400" dirty="0">
                <a:solidFill>
                  <a:srgbClr val="3C3D3C"/>
                </a:solidFill>
                <a:latin typeface="Cambria"/>
                <a:cs typeface="Cambria"/>
              </a:rPr>
              <a:t>con participación de población indígena, adecuados a su identidad, </a:t>
            </a:r>
            <a:r>
              <a:rPr lang="es-ES" sz="2400" dirty="0" smtClean="0">
                <a:solidFill>
                  <a:srgbClr val="3C3D3C"/>
                </a:solidFill>
                <a:latin typeface="Cambria"/>
                <a:cs typeface="Cambria"/>
              </a:rPr>
              <a:t>necesidades </a:t>
            </a:r>
            <a:r>
              <a:rPr lang="es-ES" sz="2400" dirty="0">
                <a:solidFill>
                  <a:srgbClr val="3C3D3C"/>
                </a:solidFill>
                <a:latin typeface="Cambria"/>
                <a:cs typeface="Cambria"/>
              </a:rPr>
              <a:t>y derechos.</a:t>
            </a:r>
          </a:p>
          <a:p>
            <a:pPr marL="0" indent="0">
              <a:buNone/>
            </a:pPr>
            <a:r>
              <a:rPr lang="es-ES" sz="2400" dirty="0">
                <a:solidFill>
                  <a:srgbClr val="3C3D3C"/>
                </a:solidFill>
                <a:latin typeface="Cambria"/>
                <a:cs typeface="Cambria"/>
              </a:rPr>
              <a:t>3.1.6. Incorporar en libros de texto de </a:t>
            </a:r>
            <a:r>
              <a:rPr lang="es-ES" sz="2400" dirty="0" smtClean="0">
                <a:solidFill>
                  <a:srgbClr val="3C3D3C"/>
                </a:solidFill>
                <a:latin typeface="Cambria"/>
                <a:cs typeface="Cambria"/>
              </a:rPr>
              <a:t>educación </a:t>
            </a:r>
            <a:r>
              <a:rPr lang="es-ES" sz="2400" dirty="0">
                <a:solidFill>
                  <a:srgbClr val="3C3D3C"/>
                </a:solidFill>
                <a:latin typeface="Cambria"/>
                <a:cs typeface="Cambria"/>
              </a:rPr>
              <a:t>básica los aportes de la </a:t>
            </a:r>
            <a:r>
              <a:rPr lang="es-ES" sz="2400" dirty="0" smtClean="0">
                <a:solidFill>
                  <a:srgbClr val="3C3D3C"/>
                </a:solidFill>
                <a:latin typeface="Cambria"/>
                <a:cs typeface="Cambria"/>
              </a:rPr>
              <a:t>población </a:t>
            </a:r>
            <a:r>
              <a:rPr lang="es-ES" sz="2400" dirty="0">
                <a:solidFill>
                  <a:srgbClr val="3C3D3C"/>
                </a:solidFill>
                <a:latin typeface="Cambria"/>
                <a:cs typeface="Cambria"/>
              </a:rPr>
              <a:t>afrodescendiente en la </a:t>
            </a:r>
            <a:r>
              <a:rPr lang="es-ES" sz="2400" dirty="0" smtClean="0">
                <a:solidFill>
                  <a:srgbClr val="3C3D3C"/>
                </a:solidFill>
                <a:latin typeface="Cambria"/>
                <a:cs typeface="Cambria"/>
              </a:rPr>
              <a:t>conformación </a:t>
            </a:r>
            <a:r>
              <a:rPr lang="es-ES" sz="2400" dirty="0">
                <a:solidFill>
                  <a:srgbClr val="3C3D3C"/>
                </a:solidFill>
                <a:latin typeface="Cambria"/>
                <a:cs typeface="Cambria"/>
              </a:rPr>
              <a:t>del país.</a:t>
            </a:r>
          </a:p>
          <a:p>
            <a:pPr marL="0" indent="0">
              <a:buNone/>
            </a:pPr>
            <a:r>
              <a:rPr lang="es-ES" sz="2400" dirty="0">
                <a:solidFill>
                  <a:srgbClr val="3C3D3C"/>
                </a:solidFill>
                <a:latin typeface="Cambria"/>
                <a:cs typeface="Cambria"/>
              </a:rPr>
              <a:t>3.1.7. Adecuar programas de becas para </a:t>
            </a:r>
            <a:r>
              <a:rPr lang="es-ES" sz="2400" dirty="0" smtClean="0">
                <a:solidFill>
                  <a:srgbClr val="3C3D3C"/>
                </a:solidFill>
                <a:latin typeface="Cambria"/>
                <a:cs typeface="Cambria"/>
              </a:rPr>
              <a:t>estudios</a:t>
            </a:r>
            <a:r>
              <a:rPr lang="es-ES" sz="2400" dirty="0">
                <a:solidFill>
                  <a:srgbClr val="3C3D3C"/>
                </a:solidFill>
                <a:latin typeface="Cambria"/>
                <a:cs typeface="Cambria"/>
              </a:rPr>
              <a:t>, uniformes, las TIC y útiles es­ colares atendiendo necesidades de </a:t>
            </a:r>
            <a:r>
              <a:rPr lang="es-ES" sz="2400" dirty="0" smtClean="0">
                <a:solidFill>
                  <a:srgbClr val="3C3D3C"/>
                </a:solidFill>
                <a:latin typeface="Cambria"/>
                <a:cs typeface="Cambria"/>
              </a:rPr>
              <a:t>infancia </a:t>
            </a:r>
            <a:r>
              <a:rPr lang="es-ES" sz="2400" dirty="0">
                <a:solidFill>
                  <a:srgbClr val="3C3D3C"/>
                </a:solidFill>
                <a:latin typeface="Cambria"/>
                <a:cs typeface="Cambria"/>
              </a:rPr>
              <a:t>indígena, afrodescendiente y con discapacidad.</a:t>
            </a:r>
          </a:p>
          <a:p>
            <a:pPr marL="0" indent="0">
              <a:buNone/>
            </a:pPr>
            <a:r>
              <a:rPr lang="es-ES" sz="2400" dirty="0">
                <a:solidFill>
                  <a:srgbClr val="3C3D3C"/>
                </a:solidFill>
                <a:latin typeface="Cambria"/>
                <a:cs typeface="Cambria"/>
              </a:rPr>
              <a:t>3.1.8. Impulsar programas de becas para </a:t>
            </a:r>
            <a:r>
              <a:rPr lang="es-ES" sz="2400" dirty="0" smtClean="0">
                <a:solidFill>
                  <a:srgbClr val="3C3D3C"/>
                </a:solidFill>
                <a:latin typeface="Cambria"/>
                <a:cs typeface="Cambria"/>
              </a:rPr>
              <a:t>estudios </a:t>
            </a:r>
            <a:r>
              <a:rPr lang="es-ES" sz="2400" dirty="0">
                <a:solidFill>
                  <a:srgbClr val="3C3D3C"/>
                </a:solidFill>
                <a:latin typeface="Cambria"/>
                <a:cs typeface="Cambria"/>
              </a:rPr>
              <a:t>de hijos e hijas de personas </a:t>
            </a:r>
            <a:r>
              <a:rPr lang="es-ES" sz="2400" dirty="0" smtClean="0">
                <a:solidFill>
                  <a:srgbClr val="3C3D3C"/>
                </a:solidFill>
                <a:latin typeface="Cambria"/>
                <a:cs typeface="Cambria"/>
              </a:rPr>
              <a:t>migrantes </a:t>
            </a:r>
            <a:r>
              <a:rPr lang="es-ES" sz="2400" dirty="0">
                <a:solidFill>
                  <a:srgbClr val="3C3D3C"/>
                </a:solidFill>
                <a:latin typeface="Cambria"/>
                <a:cs typeface="Cambria"/>
              </a:rPr>
              <a:t>en condición irregular y de </a:t>
            </a:r>
            <a:r>
              <a:rPr lang="es-ES" sz="2400" dirty="0" smtClean="0">
                <a:solidFill>
                  <a:srgbClr val="3C3D3C"/>
                </a:solidFill>
                <a:latin typeface="Cambria"/>
                <a:cs typeface="Cambria"/>
              </a:rPr>
              <a:t>jornaleros </a:t>
            </a:r>
            <a:r>
              <a:rPr lang="es-ES" sz="2400" dirty="0">
                <a:solidFill>
                  <a:srgbClr val="3C3D3C"/>
                </a:solidFill>
                <a:latin typeface="Cambria"/>
                <a:cs typeface="Cambria"/>
              </a:rPr>
              <a:t>agrícolas</a:t>
            </a:r>
            <a:r>
              <a:rPr lang="es-ES" sz="2400" dirty="0" smtClean="0">
                <a:solidFill>
                  <a:srgbClr val="3C3D3C"/>
                </a:solidFill>
                <a:latin typeface="Cambria"/>
                <a:cs typeface="Cambria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8542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-2974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Medidas de igualdad en Educaci</a:t>
            </a:r>
            <a:r>
              <a:rPr lang="es-ES" dirty="0" smtClean="0"/>
              <a:t>ón (Estrategia 1) Líneas de Acción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199" y="1283530"/>
            <a:ext cx="8418813" cy="48699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2400" dirty="0" smtClean="0">
                <a:solidFill>
                  <a:srgbClr val="3C3D3C"/>
                </a:solidFill>
                <a:latin typeface="Cambria"/>
                <a:cs typeface="Cambria"/>
              </a:rPr>
              <a:t>3.1.9</a:t>
            </a:r>
            <a:r>
              <a:rPr lang="es-ES" sz="2400" dirty="0">
                <a:solidFill>
                  <a:srgbClr val="3C3D3C"/>
                </a:solidFill>
                <a:latin typeface="Cambria"/>
                <a:cs typeface="Cambria"/>
              </a:rPr>
              <a:t>.  </a:t>
            </a:r>
            <a:r>
              <a:rPr lang="es-ES" sz="2400" dirty="0">
                <a:solidFill>
                  <a:srgbClr val="3C3D3C"/>
                </a:solidFill>
                <a:latin typeface="Cambria"/>
                <a:cs typeface="Cambria"/>
              </a:rPr>
              <a:t>Ampliar la cobertura de escuelas de tiempo completo que proporcionen tres alimentos con </a:t>
            </a:r>
            <a:r>
              <a:rPr lang="es-ES" sz="2400" dirty="0">
                <a:solidFill>
                  <a:srgbClr val="3C3D3C"/>
                </a:solidFill>
                <a:latin typeface="Cambria"/>
                <a:cs typeface="Cambria"/>
              </a:rPr>
              <a:t>participación </a:t>
            </a:r>
            <a:r>
              <a:rPr lang="es-ES" sz="2400" dirty="0">
                <a:solidFill>
                  <a:srgbClr val="3C3D3C"/>
                </a:solidFill>
                <a:latin typeface="Cambria"/>
                <a:cs typeface="Cambria"/>
              </a:rPr>
              <a:t>de personas de la comunidad. </a:t>
            </a:r>
          </a:p>
          <a:p>
            <a:pPr marL="0" indent="0">
              <a:buNone/>
            </a:pPr>
            <a:r>
              <a:rPr lang="es-ES" sz="2400" dirty="0">
                <a:solidFill>
                  <a:srgbClr val="3C3D3C"/>
                </a:solidFill>
                <a:latin typeface="Cambria"/>
                <a:cs typeface="Cambria"/>
              </a:rPr>
              <a:t>3.1.10.  Promover programas de </a:t>
            </a:r>
            <a:r>
              <a:rPr lang="es-ES" sz="2400" dirty="0">
                <a:solidFill>
                  <a:srgbClr val="3C3D3C"/>
                </a:solidFill>
                <a:latin typeface="Cambria"/>
                <a:cs typeface="Cambria"/>
              </a:rPr>
              <a:t>educación superior </a:t>
            </a:r>
            <a:r>
              <a:rPr lang="es-ES" sz="2400" dirty="0">
                <a:solidFill>
                  <a:srgbClr val="3C3D3C"/>
                </a:solidFill>
                <a:latin typeface="Cambria"/>
                <a:cs typeface="Cambria"/>
              </a:rPr>
              <a:t>que incentiven la continuidad y </a:t>
            </a:r>
            <a:r>
              <a:rPr lang="es-ES" sz="2400" dirty="0">
                <a:solidFill>
                  <a:srgbClr val="3C3D3C"/>
                </a:solidFill>
                <a:latin typeface="Cambria"/>
                <a:cs typeface="Cambria"/>
              </a:rPr>
              <a:t>conclusión </a:t>
            </a:r>
            <a:r>
              <a:rPr lang="es-ES" sz="2400" dirty="0">
                <a:solidFill>
                  <a:srgbClr val="3C3D3C"/>
                </a:solidFill>
                <a:latin typeface="Cambria"/>
                <a:cs typeface="Cambria"/>
              </a:rPr>
              <a:t>de los estudios para madres adolescentes y </a:t>
            </a:r>
            <a:r>
              <a:rPr lang="es-ES" sz="2400" dirty="0">
                <a:solidFill>
                  <a:srgbClr val="3C3D3C"/>
                </a:solidFill>
                <a:latin typeface="Cambria"/>
                <a:cs typeface="Cambria"/>
              </a:rPr>
              <a:t>jóvenes. </a:t>
            </a:r>
            <a:endParaRPr lang="es-ES" sz="2400" dirty="0">
              <a:solidFill>
                <a:srgbClr val="3C3D3C"/>
              </a:solidFill>
              <a:latin typeface="Cambria"/>
              <a:cs typeface="Cambria"/>
            </a:endParaRPr>
          </a:p>
          <a:p>
            <a:pPr marL="0" indent="0">
              <a:buNone/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011554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-2974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Medidas de igualdad en Salud </a:t>
            </a:r>
            <a:r>
              <a:rPr lang="es-ES" dirty="0" smtClean="0"/>
              <a:t>(Estrategia 2) Líneas de Acción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199" y="1283530"/>
            <a:ext cx="8418813" cy="48699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2400" dirty="0">
                <a:latin typeface="Cambria"/>
                <a:cs typeface="Cambria"/>
              </a:rPr>
              <a:t>3.2.1.  Reducir la desigualdad entre el seguro popular e instituciones de seguridad social relacionadas con cobertura y </a:t>
            </a:r>
            <a:r>
              <a:rPr lang="es-ES" sz="2400" dirty="0" smtClean="0">
                <a:latin typeface="Cambria"/>
                <a:cs typeface="Cambria"/>
              </a:rPr>
              <a:t>acceso </a:t>
            </a:r>
            <a:r>
              <a:rPr lang="es-ES" sz="2400" dirty="0">
                <a:latin typeface="Cambria"/>
                <a:cs typeface="Cambria"/>
              </a:rPr>
              <a:t>a tratamientos y medicamentos. </a:t>
            </a:r>
            <a:endParaRPr lang="es-ES" sz="2400" dirty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es-ES" sz="2400" dirty="0">
                <a:latin typeface="Cambria"/>
                <a:cs typeface="Cambria"/>
              </a:rPr>
              <a:t>3.2.2.  Priorizar las acciones alimentarias para combatir el hambre y </a:t>
            </a:r>
            <a:r>
              <a:rPr lang="es-ES" sz="2400" dirty="0" err="1">
                <a:latin typeface="Cambria"/>
                <a:cs typeface="Cambria"/>
              </a:rPr>
              <a:t>desnutrición</a:t>
            </a:r>
            <a:r>
              <a:rPr lang="es-ES" sz="2400" dirty="0">
                <a:latin typeface="Cambria"/>
                <a:cs typeface="Cambria"/>
              </a:rPr>
              <a:t> en la primera infancia </a:t>
            </a:r>
            <a:r>
              <a:rPr lang="es-ES" sz="2400" dirty="0" err="1">
                <a:latin typeface="Cambria"/>
                <a:cs typeface="Cambria"/>
              </a:rPr>
              <a:t>indígena</a:t>
            </a:r>
            <a:r>
              <a:rPr lang="es-ES" sz="2400" dirty="0">
                <a:latin typeface="Cambria"/>
                <a:cs typeface="Cambria"/>
              </a:rPr>
              <a:t>, </a:t>
            </a:r>
            <a:r>
              <a:rPr lang="es-ES" sz="2400" dirty="0" smtClean="0">
                <a:latin typeface="Cambria"/>
                <a:cs typeface="Cambria"/>
              </a:rPr>
              <a:t>afrodescendiente </a:t>
            </a:r>
            <a:r>
              <a:rPr lang="es-ES" sz="2400" dirty="0">
                <a:latin typeface="Cambria"/>
                <a:cs typeface="Cambria"/>
              </a:rPr>
              <a:t>y con discapacidad. </a:t>
            </a:r>
            <a:endParaRPr lang="es-ES" sz="2400" dirty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es-ES" sz="2400" dirty="0">
                <a:latin typeface="Cambria"/>
                <a:cs typeface="Cambria"/>
              </a:rPr>
              <a:t>3.2.3.  Elaborar una NOM para asegurar la </a:t>
            </a:r>
            <a:r>
              <a:rPr lang="es-ES" sz="2400" dirty="0" err="1">
                <a:latin typeface="Cambria"/>
                <a:cs typeface="Cambria"/>
              </a:rPr>
              <a:t>atención</a:t>
            </a:r>
            <a:r>
              <a:rPr lang="es-ES" sz="2400" dirty="0">
                <a:latin typeface="Cambria"/>
                <a:cs typeface="Cambria"/>
              </a:rPr>
              <a:t> </a:t>
            </a:r>
            <a:r>
              <a:rPr lang="es-ES" sz="2400" dirty="0" err="1">
                <a:latin typeface="Cambria"/>
                <a:cs typeface="Cambria"/>
              </a:rPr>
              <a:t>médica</a:t>
            </a:r>
            <a:r>
              <a:rPr lang="es-ES" sz="2400" dirty="0">
                <a:latin typeface="Cambria"/>
                <a:cs typeface="Cambria"/>
              </a:rPr>
              <a:t> prioritaria a grupos discriminados. </a:t>
            </a:r>
            <a:endParaRPr lang="es-ES" sz="2400" dirty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es-ES" sz="2400" dirty="0">
                <a:latin typeface="Cambria"/>
                <a:cs typeface="Cambria"/>
              </a:rPr>
              <a:t>3.2.4.  Garantizar la cobertura universal en servicios de salud a mujeres </a:t>
            </a:r>
            <a:r>
              <a:rPr lang="es-ES" sz="2400" dirty="0" err="1">
                <a:latin typeface="Cambria"/>
                <a:cs typeface="Cambria"/>
              </a:rPr>
              <a:t>indígenas</a:t>
            </a:r>
            <a:r>
              <a:rPr lang="es-ES" sz="2400" dirty="0">
                <a:latin typeface="Cambria"/>
                <a:cs typeface="Cambria"/>
              </a:rPr>
              <a:t> y/o con discapacidad, respetando su </a:t>
            </a:r>
            <a:r>
              <a:rPr lang="es-ES" sz="2400" dirty="0" err="1">
                <a:latin typeface="Cambria"/>
                <a:cs typeface="Cambria"/>
              </a:rPr>
              <a:t>condición</a:t>
            </a:r>
            <a:r>
              <a:rPr lang="es-ES" sz="2400" dirty="0">
                <a:latin typeface="Cambria"/>
                <a:cs typeface="Cambria"/>
              </a:rPr>
              <a:t> y necesidades </a:t>
            </a:r>
            <a:r>
              <a:rPr lang="es-ES" sz="2400" dirty="0" err="1">
                <a:latin typeface="Cambria"/>
                <a:cs typeface="Cambria"/>
              </a:rPr>
              <a:t>terapéuticas</a:t>
            </a:r>
            <a:r>
              <a:rPr lang="es-ES" sz="2400" dirty="0">
                <a:latin typeface="Cambria"/>
                <a:cs typeface="Cambria"/>
              </a:rPr>
              <a:t>. </a:t>
            </a:r>
            <a:endParaRPr lang="es-ES" sz="2400" dirty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es-ES" sz="2400" dirty="0">
                <a:latin typeface="Cambria"/>
                <a:cs typeface="Cambria"/>
              </a:rPr>
              <a:t>3.2.5.  Garantizar en los servicios de salud la </a:t>
            </a:r>
            <a:r>
              <a:rPr lang="es-ES" sz="2400" dirty="0" err="1">
                <a:latin typeface="Cambria"/>
                <a:cs typeface="Cambria"/>
              </a:rPr>
              <a:t>atención</a:t>
            </a:r>
            <a:r>
              <a:rPr lang="es-ES" sz="2400" dirty="0">
                <a:latin typeface="Cambria"/>
                <a:cs typeface="Cambria"/>
              </a:rPr>
              <a:t> libre de prejuicios y </a:t>
            </a:r>
            <a:r>
              <a:rPr lang="es-ES" sz="2400" dirty="0" err="1" smtClean="0">
                <a:latin typeface="Cambria"/>
                <a:cs typeface="Cambria"/>
              </a:rPr>
              <a:t>discriminación</a:t>
            </a:r>
            <a:r>
              <a:rPr lang="es-ES" sz="2400" dirty="0" smtClean="0">
                <a:latin typeface="Cambria"/>
                <a:cs typeface="Cambria"/>
              </a:rPr>
              <a:t> </a:t>
            </a:r>
            <a:r>
              <a:rPr lang="es-ES" sz="2400" dirty="0">
                <a:latin typeface="Cambria"/>
                <a:cs typeface="Cambria"/>
              </a:rPr>
              <a:t>a las personas que viven con VIH/Sida. </a:t>
            </a:r>
            <a:endParaRPr lang="es-ES" sz="2400" dirty="0">
              <a:latin typeface="Cambria"/>
              <a:cs typeface="Cambria"/>
            </a:endParaRPr>
          </a:p>
          <a:p>
            <a:pPr marL="0" indent="0">
              <a:buNone/>
            </a:pPr>
            <a:endParaRPr lang="es-ES" sz="2400" dirty="0" smtClean="0">
              <a:latin typeface="Cambria"/>
              <a:cs typeface="Cambria"/>
            </a:endParaRPr>
          </a:p>
          <a:p>
            <a:pPr marL="0" indent="0">
              <a:buNone/>
            </a:pPr>
            <a:endParaRPr lang="es-ES" sz="24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909959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-2974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Medidas de igualdad en Educaci</a:t>
            </a:r>
            <a:r>
              <a:rPr lang="es-ES" dirty="0" smtClean="0"/>
              <a:t>ón (Estrategia 3) Líneas de Acción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199" y="1283530"/>
            <a:ext cx="8418813" cy="48699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2400" dirty="0" smtClean="0">
                <a:latin typeface="Cambria"/>
                <a:cs typeface="Cambria"/>
              </a:rPr>
              <a:t>3.2.6</a:t>
            </a:r>
            <a:r>
              <a:rPr lang="es-ES" sz="2400" dirty="0">
                <a:latin typeface="Cambria"/>
                <a:cs typeface="Cambria"/>
              </a:rPr>
              <a:t>.  Desarrollar medidas de </a:t>
            </a:r>
            <a:r>
              <a:rPr lang="es-ES" sz="2400" dirty="0" err="1">
                <a:latin typeface="Cambria"/>
                <a:cs typeface="Cambria"/>
              </a:rPr>
              <a:t>prevención</a:t>
            </a:r>
            <a:r>
              <a:rPr lang="es-ES" sz="2400" dirty="0">
                <a:latin typeface="Cambria"/>
                <a:cs typeface="Cambria"/>
              </a:rPr>
              <a:t> de ITS focalizadas a la </a:t>
            </a:r>
            <a:r>
              <a:rPr lang="es-ES" sz="2400" dirty="0" err="1">
                <a:latin typeface="Cambria"/>
                <a:cs typeface="Cambria"/>
              </a:rPr>
              <a:t>población</a:t>
            </a:r>
            <a:r>
              <a:rPr lang="es-ES" sz="2400" dirty="0">
                <a:latin typeface="Cambria"/>
                <a:cs typeface="Cambria"/>
              </a:rPr>
              <a:t> HSH y </a:t>
            </a:r>
            <a:r>
              <a:rPr lang="es-ES" sz="2400" dirty="0" err="1">
                <a:latin typeface="Cambria"/>
                <a:cs typeface="Cambria"/>
              </a:rPr>
              <a:t>trans</a:t>
            </a:r>
            <a:r>
              <a:rPr lang="es-ES" sz="2400" dirty="0">
                <a:latin typeface="Cambria"/>
                <a:cs typeface="Cambria"/>
              </a:rPr>
              <a:t>. </a:t>
            </a:r>
            <a:endParaRPr lang="es-ES" sz="2400" dirty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es-ES" sz="2400" dirty="0">
                <a:latin typeface="Cambria"/>
                <a:cs typeface="Cambria"/>
              </a:rPr>
              <a:t>3.2.7.  Otorgar </a:t>
            </a:r>
            <a:r>
              <a:rPr lang="es-ES" sz="2400" dirty="0" err="1">
                <a:latin typeface="Cambria"/>
                <a:cs typeface="Cambria"/>
              </a:rPr>
              <a:t>atención</a:t>
            </a:r>
            <a:r>
              <a:rPr lang="es-ES" sz="2400" dirty="0">
                <a:latin typeface="Cambria"/>
                <a:cs typeface="Cambria"/>
              </a:rPr>
              <a:t> </a:t>
            </a:r>
            <a:r>
              <a:rPr lang="es-ES" sz="2400" dirty="0" err="1">
                <a:latin typeface="Cambria"/>
                <a:cs typeface="Cambria"/>
              </a:rPr>
              <a:t>médica</a:t>
            </a:r>
            <a:r>
              <a:rPr lang="es-ES" sz="2400" dirty="0">
                <a:latin typeface="Cambria"/>
                <a:cs typeface="Cambria"/>
              </a:rPr>
              <a:t> sin </a:t>
            </a:r>
            <a:r>
              <a:rPr lang="es-ES" sz="2400" dirty="0" err="1" smtClean="0">
                <a:latin typeface="Cambria"/>
                <a:cs typeface="Cambria"/>
              </a:rPr>
              <a:t>discriminación</a:t>
            </a:r>
            <a:r>
              <a:rPr lang="es-ES" sz="2400" dirty="0" smtClean="0">
                <a:latin typeface="Cambria"/>
                <a:cs typeface="Cambria"/>
              </a:rPr>
              <a:t> </a:t>
            </a:r>
            <a:r>
              <a:rPr lang="es-ES" sz="2400" dirty="0">
                <a:latin typeface="Cambria"/>
                <a:cs typeface="Cambria"/>
              </a:rPr>
              <a:t>a personas privadas de libertad, res­ petando su </a:t>
            </a:r>
            <a:r>
              <a:rPr lang="es-ES" sz="2400" dirty="0" err="1">
                <a:latin typeface="Cambria"/>
                <a:cs typeface="Cambria"/>
              </a:rPr>
              <a:t>orientación</a:t>
            </a:r>
            <a:r>
              <a:rPr lang="es-ES" sz="2400" dirty="0">
                <a:latin typeface="Cambria"/>
                <a:cs typeface="Cambria"/>
              </a:rPr>
              <a:t> e identidad sexo­ </a:t>
            </a:r>
            <a:r>
              <a:rPr lang="es-ES" sz="2400" dirty="0" err="1">
                <a:latin typeface="Cambria"/>
                <a:cs typeface="Cambria"/>
              </a:rPr>
              <a:t>genérica</a:t>
            </a:r>
            <a:r>
              <a:rPr lang="es-ES" sz="2400" dirty="0">
                <a:latin typeface="Cambria"/>
                <a:cs typeface="Cambria"/>
              </a:rPr>
              <a:t>, garantizando su integridad. </a:t>
            </a:r>
            <a:endParaRPr lang="es-ES" sz="2400" dirty="0" smtClean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es-ES" sz="2400" dirty="0">
                <a:latin typeface="Cambria"/>
                <a:cs typeface="Cambria"/>
              </a:rPr>
              <a:t>3.2.8.  Asegurar la </a:t>
            </a:r>
            <a:r>
              <a:rPr lang="es-ES" sz="2400" dirty="0" err="1">
                <a:latin typeface="Cambria"/>
                <a:cs typeface="Cambria"/>
              </a:rPr>
              <a:t>atención</a:t>
            </a:r>
            <a:r>
              <a:rPr lang="es-ES" sz="2400" dirty="0">
                <a:latin typeface="Cambria"/>
                <a:cs typeface="Cambria"/>
              </a:rPr>
              <a:t> </a:t>
            </a:r>
            <a:r>
              <a:rPr lang="es-ES" sz="2400" dirty="0" err="1">
                <a:latin typeface="Cambria"/>
                <a:cs typeface="Cambria"/>
              </a:rPr>
              <a:t>ginecológica</a:t>
            </a:r>
            <a:r>
              <a:rPr lang="es-ES" sz="2400" dirty="0">
                <a:latin typeface="Cambria"/>
                <a:cs typeface="Cambria"/>
              </a:rPr>
              <a:t> </a:t>
            </a:r>
            <a:r>
              <a:rPr lang="es-ES" sz="2400" dirty="0" smtClean="0">
                <a:latin typeface="Cambria"/>
                <a:cs typeface="Cambria"/>
              </a:rPr>
              <a:t>integral </a:t>
            </a:r>
            <a:r>
              <a:rPr lang="es-ES" sz="2400" dirty="0">
                <a:latin typeface="Cambria"/>
                <a:cs typeface="Cambria"/>
              </a:rPr>
              <a:t>sin </a:t>
            </a:r>
            <a:r>
              <a:rPr lang="es-ES" sz="2400" dirty="0" err="1">
                <a:latin typeface="Cambria"/>
                <a:cs typeface="Cambria"/>
              </a:rPr>
              <a:t>discriminación</a:t>
            </a:r>
            <a:r>
              <a:rPr lang="es-ES" sz="2400" dirty="0">
                <a:latin typeface="Cambria"/>
                <a:cs typeface="Cambria"/>
              </a:rPr>
              <a:t> en todos los centros de </a:t>
            </a:r>
            <a:r>
              <a:rPr lang="es-ES" sz="2400" dirty="0" err="1">
                <a:latin typeface="Cambria"/>
                <a:cs typeface="Cambria"/>
              </a:rPr>
              <a:t>reclusión</a:t>
            </a:r>
            <a:r>
              <a:rPr lang="es-ES" sz="2400" dirty="0">
                <a:latin typeface="Cambria"/>
                <a:cs typeface="Cambria"/>
              </a:rPr>
              <a:t> con </a:t>
            </a:r>
            <a:r>
              <a:rPr lang="es-ES" sz="2400" dirty="0" err="1">
                <a:latin typeface="Cambria"/>
                <a:cs typeface="Cambria"/>
              </a:rPr>
              <a:t>población</a:t>
            </a:r>
            <a:r>
              <a:rPr lang="es-ES" sz="2400" dirty="0">
                <a:latin typeface="Cambria"/>
                <a:cs typeface="Cambria"/>
              </a:rPr>
              <a:t> femenil. </a:t>
            </a:r>
            <a:endParaRPr lang="es-ES" sz="2400" dirty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es-ES" sz="2400" dirty="0">
                <a:latin typeface="Cambria"/>
                <a:cs typeface="Cambria"/>
              </a:rPr>
              <a:t>3.2.9.  Asegurar la portabilidad nacional de acceso a la salud para la </a:t>
            </a:r>
            <a:r>
              <a:rPr lang="es-ES" sz="2400" dirty="0" err="1">
                <a:latin typeface="Cambria"/>
                <a:cs typeface="Cambria"/>
              </a:rPr>
              <a:t>población</a:t>
            </a:r>
            <a:r>
              <a:rPr lang="es-ES" sz="2400" dirty="0">
                <a:latin typeface="Cambria"/>
                <a:cs typeface="Cambria"/>
              </a:rPr>
              <a:t> </a:t>
            </a:r>
            <a:r>
              <a:rPr lang="es-ES" sz="2400" dirty="0" smtClean="0">
                <a:latin typeface="Cambria"/>
                <a:cs typeface="Cambria"/>
              </a:rPr>
              <a:t>migrante </a:t>
            </a:r>
            <a:r>
              <a:rPr lang="es-ES" sz="2400" dirty="0">
                <a:latin typeface="Cambria"/>
                <a:cs typeface="Cambria"/>
              </a:rPr>
              <a:t>interna o en </a:t>
            </a:r>
            <a:r>
              <a:rPr lang="es-ES" sz="2400" dirty="0" err="1">
                <a:latin typeface="Cambria"/>
                <a:cs typeface="Cambria"/>
              </a:rPr>
              <a:t>tránsito</a:t>
            </a:r>
            <a:r>
              <a:rPr lang="es-ES" sz="2400" dirty="0">
                <a:latin typeface="Cambria"/>
                <a:cs typeface="Cambria"/>
              </a:rPr>
              <a:t>. </a:t>
            </a:r>
            <a:endParaRPr lang="es-ES" sz="2400" dirty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es-ES" sz="2400" dirty="0">
                <a:latin typeface="Cambria"/>
                <a:cs typeface="Cambria"/>
              </a:rPr>
              <a:t>3.2.10.  Vigilar que las instituciones </a:t>
            </a:r>
            <a:r>
              <a:rPr lang="es-ES" sz="2400" dirty="0" err="1">
                <a:latin typeface="Cambria"/>
                <a:cs typeface="Cambria"/>
              </a:rPr>
              <a:t>psiquiátricas</a:t>
            </a:r>
            <a:r>
              <a:rPr lang="es-ES" sz="2400" dirty="0">
                <a:latin typeface="Cambria"/>
                <a:cs typeface="Cambria"/>
              </a:rPr>
              <a:t> garanticen condiciones para una vida digna, sin </a:t>
            </a:r>
            <a:r>
              <a:rPr lang="es-ES" sz="2400" dirty="0" err="1">
                <a:latin typeface="Cambria"/>
                <a:cs typeface="Cambria"/>
              </a:rPr>
              <a:t>discriminación</a:t>
            </a:r>
            <a:r>
              <a:rPr lang="es-ES" sz="2400" dirty="0">
                <a:latin typeface="Cambria"/>
                <a:cs typeface="Cambria"/>
              </a:rPr>
              <a:t> y violencia. </a:t>
            </a:r>
            <a:endParaRPr lang="es-ES" sz="2400" dirty="0">
              <a:latin typeface="Cambria"/>
              <a:cs typeface="Cambria"/>
            </a:endParaRPr>
          </a:p>
          <a:p>
            <a:pPr marL="0" indent="0">
              <a:buNone/>
            </a:pPr>
            <a:endParaRPr lang="es-ES" sz="24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29492759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1535</Words>
  <Application>Microsoft Macintosh PowerPoint</Application>
  <PresentationFormat>Presentación en pantalla (4:3)</PresentationFormat>
  <Paragraphs>203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1_Tema de Office</vt:lpstr>
      <vt:lpstr>Acciones para las Medidas de Igualdad</vt:lpstr>
      <vt:lpstr>Contenido</vt:lpstr>
      <vt:lpstr>Programa Nacional de Igualdad y No Discriminación 2014 - 2018</vt:lpstr>
      <vt:lpstr>Programa Nacional de Igualdad y No Discriminación 2014 – 2018 –  Estrategias (Objetivo 3)</vt:lpstr>
      <vt:lpstr>Medidas de igualdad en Educación (Estrategia 1) Líneas de Acción</vt:lpstr>
      <vt:lpstr>Medidas de igualdad en Educación (Estrategia 1) Líneas de Acción</vt:lpstr>
      <vt:lpstr>Medidas de igualdad en Educación (Estrategia 1) Líneas de Acción</vt:lpstr>
      <vt:lpstr>Medidas de igualdad en Salud (Estrategia 2) Líneas de Acción</vt:lpstr>
      <vt:lpstr>Medidas de igualdad en Educación (Estrategia 3) Líneas de Acción</vt:lpstr>
      <vt:lpstr>Programa Nacional de Igualdad y No Discriminación 2014 – 2018 –  Estrategias (Objetivo 3)</vt:lpstr>
      <vt:lpstr>Un paso necesario: Visibilizar - Medir</vt:lpstr>
      <vt:lpstr>Una propuesta:  Tablero de Cohesión Social para México</vt:lpstr>
      <vt:lpstr>Cohesión social y las medidas contra la desigualdad </vt:lpstr>
      <vt:lpstr>Presentación de PowerPoint</vt:lpstr>
      <vt:lpstr>Presentación de PowerPoint</vt:lpstr>
      <vt:lpstr>Indicadores clave propuestos por CEPAL (2009)</vt:lpstr>
      <vt:lpstr>Propuesta para aplicar la medición de cohesión social en México - Dimensiones</vt:lpstr>
      <vt:lpstr>Operacionalización del concepto y de sus indicadores</vt:lpstr>
      <vt:lpstr>1. Inclusión y ejercicio de derechos sociales </vt:lpstr>
      <vt:lpstr>2. Participación e institucionalidad democrática </vt:lpstr>
      <vt:lpstr>3. Seguridad Ciudadana</vt:lpstr>
      <vt:lpstr>4. Pertenencia y no discriminación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Acciones para las Medidas de Igualdad</dc:title>
  <dc:creator>R G</dc:creator>
  <cp:lastModifiedBy>R G</cp:lastModifiedBy>
  <cp:revision>3</cp:revision>
  <dcterms:created xsi:type="dcterms:W3CDTF">2014-09-30T14:39:25Z</dcterms:created>
  <dcterms:modified xsi:type="dcterms:W3CDTF">2014-09-30T15:13:34Z</dcterms:modified>
</cp:coreProperties>
</file>